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lt1"/>
              </a:buClr>
              <a:buSzPts val="1400"/>
              <a:buFont typeface="Calibri"/>
              <a:buNone/>
              <a:defRPr b="0" i="0" sz="60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lt1"/>
              </a:buClr>
              <a:buSzPts val="2800"/>
              <a:buFont typeface="Arial"/>
              <a:buNone/>
              <a:defRPr b="0" i="0" sz="2400" u="none" cap="none" strike="noStrike">
                <a:solidFill>
                  <a:schemeClr val="lt1"/>
                </a:solidFill>
                <a:latin typeface="Calibri"/>
                <a:ea typeface="Calibri"/>
                <a:cs typeface="Calibri"/>
                <a:sym typeface="Calibri"/>
              </a:defRPr>
            </a:lvl1pPr>
            <a:lvl2pPr indent="0" lvl="1" marL="457200" marR="0" rtl="0" algn="ctr">
              <a:lnSpc>
                <a:spcPct val="90000"/>
              </a:lnSpc>
              <a:spcBef>
                <a:spcPts val="500"/>
              </a:spcBef>
              <a:spcAft>
                <a:spcPts val="0"/>
              </a:spcAft>
              <a:buClr>
                <a:schemeClr val="lt1"/>
              </a:buClr>
              <a:buSzPts val="2400"/>
              <a:buFont typeface="Arial"/>
              <a:buNone/>
              <a:defRPr b="0" i="0" sz="2000" u="none" cap="none" strike="noStrike">
                <a:solidFill>
                  <a:schemeClr val="lt1"/>
                </a:solidFill>
                <a:latin typeface="Calibri"/>
                <a:ea typeface="Calibri"/>
                <a:cs typeface="Calibri"/>
                <a:sym typeface="Calibri"/>
              </a:defRPr>
            </a:lvl2pPr>
            <a:lvl3pPr indent="0" lvl="2" marL="914400" marR="0" rtl="0" algn="ctr">
              <a:lnSpc>
                <a:spcPct val="90000"/>
              </a:lnSpc>
              <a:spcBef>
                <a:spcPts val="500"/>
              </a:spcBef>
              <a:spcAft>
                <a:spcPts val="0"/>
              </a:spcAft>
              <a:buClr>
                <a:schemeClr val="lt1"/>
              </a:buClr>
              <a:buSzPts val="2000"/>
              <a:buFont typeface="Arial"/>
              <a:buNone/>
              <a:defRPr b="0" i="0" sz="1800" u="none" cap="none" strike="noStrike">
                <a:solidFill>
                  <a:schemeClr val="lt1"/>
                </a:solidFill>
                <a:latin typeface="Calibri"/>
                <a:ea typeface="Calibri"/>
                <a:cs typeface="Calibri"/>
                <a:sym typeface="Calibri"/>
              </a:defRPr>
            </a:lvl3pPr>
            <a:lvl4pPr indent="0" lvl="3" marL="1371600" marR="0" rtl="0" algn="ctr">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4pPr>
            <a:lvl5pPr indent="0" lvl="4" marL="1828800" marR="0" rtl="0" algn="ctr">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5pPr>
            <a:lvl6pPr indent="0" lvl="5" marL="2286000" marR="0" rtl="0" algn="ctr">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6pPr>
            <a:lvl7pPr indent="0" lvl="6" marL="2743200" marR="0" rtl="0" algn="ctr">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7pPr>
            <a:lvl8pPr indent="0" lvl="7" marL="3200400" marR="0" rtl="0" algn="ctr">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8pPr>
            <a:lvl9pPr indent="0" lvl="8" marL="3657600" marR="0" rtl="0" algn="ctr">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Calibri"/>
              <a:buNone/>
              <a:defRPr b="0" i="0" sz="44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Calibri"/>
              <a:buNone/>
              <a:defRPr b="0" i="0" sz="44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15"/>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4" name="Google Shape;94;p15"/>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95" name="Google Shape;95;p1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Calibri"/>
              <a:buNone/>
              <a:defRPr b="0" i="0" sz="44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4"/>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Calibri"/>
              <a:buNone/>
              <a:defRPr b="0" i="0" sz="44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lt1"/>
              </a:buClr>
              <a:buSzPts val="28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400"/>
              <a:buFont typeface="Arial"/>
              <a:buNone/>
              <a:defRPr b="1"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2000"/>
              <a:buFont typeface="Arial"/>
              <a:buNone/>
              <a:defRPr b="1" i="0" sz="1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9pPr>
          </a:lstStyle>
          <a:p/>
        </p:txBody>
      </p:sp>
      <p:sp>
        <p:nvSpPr>
          <p:cNvPr id="26" name="Google Shape;26;p4"/>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7" name="Google Shape;27;p4"/>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lt1"/>
              </a:buClr>
              <a:buSzPts val="28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400"/>
              <a:buFont typeface="Arial"/>
              <a:buNone/>
              <a:defRPr b="1"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2000"/>
              <a:buFont typeface="Arial"/>
              <a:buNone/>
              <a:defRPr b="1" i="0" sz="1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lt1"/>
              </a:buClr>
              <a:buSzPts val="1800"/>
              <a:buFont typeface="Arial"/>
              <a:buNone/>
              <a:defRPr b="1" i="0" sz="1600" u="none" cap="none" strike="noStrike">
                <a:solidFill>
                  <a:schemeClr val="lt1"/>
                </a:solidFill>
                <a:latin typeface="Calibri"/>
                <a:ea typeface="Calibri"/>
                <a:cs typeface="Calibri"/>
                <a:sym typeface="Calibri"/>
              </a:defRPr>
            </a:lvl9pPr>
          </a:lstStyle>
          <a:p/>
        </p:txBody>
      </p:sp>
      <p:sp>
        <p:nvSpPr>
          <p:cNvPr id="28" name="Google Shape;28;p4"/>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Calibri"/>
              <a:buNone/>
              <a:defRPr b="0" i="0" sz="60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4" name="Google Shape;34;p5"/>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lt1"/>
              </a:buClr>
              <a:buSzPts val="28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400"/>
              <a:buFont typeface="Arial"/>
              <a:buNone/>
              <a:defRPr b="0" i="0" sz="20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2000"/>
              <a:buFont typeface="Arial"/>
              <a:buNone/>
              <a:defRPr b="0" i="0" sz="18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lt1"/>
              </a:buClr>
              <a:buSzPts val="1800"/>
              <a:buFont typeface="Arial"/>
              <a:buNone/>
              <a:defRPr b="0" i="0" sz="1600" u="none" cap="none" strike="noStrike">
                <a:solidFill>
                  <a:schemeClr val="lt1"/>
                </a:solidFill>
                <a:latin typeface="Calibri"/>
                <a:ea typeface="Calibri"/>
                <a:cs typeface="Calibri"/>
                <a:sym typeface="Calibri"/>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Calibri"/>
              <a:buNone/>
              <a:defRPr b="0" i="0" sz="44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0" name="Google Shape;40;p6"/>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1" name="Google Shape;41;p6"/>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Calibri"/>
              <a:buNone/>
              <a:defRPr b="0" i="0" sz="44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lt1"/>
              </a:buClr>
              <a:buSzPts val="2800"/>
              <a:buFont typeface="Arial"/>
              <a:buNone/>
              <a:defRPr b="0" i="0" sz="16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400"/>
              <a:buFont typeface="Arial"/>
              <a:buNone/>
              <a:defRPr b="0" i="0" sz="14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2000"/>
              <a:buFont typeface="Arial"/>
              <a:buNone/>
              <a:defRPr b="0" i="0" sz="12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Calibri"/>
              <a:buNone/>
              <a:defRPr b="0" i="0" sz="32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lt1"/>
              </a:buClr>
              <a:buSzPts val="1400"/>
              <a:buFont typeface="Arial"/>
              <a:buNone/>
              <a:defRPr b="0" i="0" sz="3200" u="none" cap="none" strike="noStrike">
                <a:solidFill>
                  <a:schemeClr val="lt1"/>
                </a:solidFill>
                <a:latin typeface="Calibri"/>
                <a:ea typeface="Calibri"/>
                <a:cs typeface="Calibri"/>
                <a:sym typeface="Calibri"/>
              </a:defRPr>
            </a:lvl1pPr>
            <a:lvl2pPr indent="0" lvl="1" marL="457200" marR="0" rtl="0" algn="l">
              <a:lnSpc>
                <a:spcPct val="90000"/>
              </a:lnSpc>
              <a:spcBef>
                <a:spcPts val="500"/>
              </a:spcBef>
              <a:spcAft>
                <a:spcPts val="0"/>
              </a:spcAft>
              <a:buClr>
                <a:schemeClr val="lt1"/>
              </a:buClr>
              <a:buSzPts val="1400"/>
              <a:buFont typeface="Arial"/>
              <a:buNone/>
              <a:defRPr b="0" i="0" sz="2800" u="none" cap="none" strike="noStrike">
                <a:solidFill>
                  <a:schemeClr val="lt1"/>
                </a:solidFill>
                <a:latin typeface="Calibri"/>
                <a:ea typeface="Calibri"/>
                <a:cs typeface="Calibri"/>
                <a:sym typeface="Calibri"/>
              </a:defRPr>
            </a:lvl2pPr>
            <a:lvl3pPr indent="0" lvl="2" marL="914400" marR="0" rtl="0" algn="l">
              <a:lnSpc>
                <a:spcPct val="90000"/>
              </a:lnSpc>
              <a:spcBef>
                <a:spcPts val="500"/>
              </a:spcBef>
              <a:spcAft>
                <a:spcPts val="0"/>
              </a:spcAft>
              <a:buClr>
                <a:schemeClr val="lt1"/>
              </a:buClr>
              <a:buSzPts val="1400"/>
              <a:buFont typeface="Arial"/>
              <a:buNone/>
              <a:defRPr b="0" i="0" sz="2400" u="none" cap="none" strike="noStrike">
                <a:solidFill>
                  <a:schemeClr val="lt1"/>
                </a:solidFill>
                <a:latin typeface="Calibri"/>
                <a:ea typeface="Calibri"/>
                <a:cs typeface="Calibri"/>
                <a:sym typeface="Calibri"/>
              </a:defRPr>
            </a:lvl3pPr>
            <a:lvl4pPr indent="0" lvl="3" marL="13716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Calibri"/>
                <a:ea typeface="Calibri"/>
                <a:cs typeface="Calibri"/>
                <a:sym typeface="Calibri"/>
              </a:defRPr>
            </a:lvl4pPr>
            <a:lvl5pPr indent="0" lvl="4" marL="18288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Calibri"/>
                <a:ea typeface="Calibri"/>
                <a:cs typeface="Calibri"/>
                <a:sym typeface="Calibri"/>
              </a:defRPr>
            </a:lvl5pPr>
            <a:lvl6pPr indent="0" lvl="5" marL="22860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Calibri"/>
                <a:ea typeface="Calibri"/>
                <a:cs typeface="Calibri"/>
                <a:sym typeface="Calibri"/>
              </a:defRPr>
            </a:lvl6pPr>
            <a:lvl7pPr indent="0" lvl="6" marL="27432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Calibri"/>
                <a:ea typeface="Calibri"/>
                <a:cs typeface="Calibri"/>
                <a:sym typeface="Calibri"/>
              </a:defRPr>
            </a:lvl7pPr>
            <a:lvl8pPr indent="0" lvl="7" marL="32004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Calibri"/>
                <a:ea typeface="Calibri"/>
                <a:cs typeface="Calibri"/>
                <a:sym typeface="Calibri"/>
              </a:defRPr>
            </a:lvl8pPr>
            <a:lvl9pPr indent="0" lvl="8" marL="3657600" marR="0" rtl="0" algn="l">
              <a:lnSpc>
                <a:spcPct val="90000"/>
              </a:lnSpc>
              <a:spcBef>
                <a:spcPts val="500"/>
              </a:spcBef>
              <a:spcAft>
                <a:spcPts val="0"/>
              </a:spcAft>
              <a:buClr>
                <a:schemeClr val="lt1"/>
              </a:buClr>
              <a:buSzPts val="1400"/>
              <a:buFont typeface="Arial"/>
              <a:buNone/>
              <a:defRPr b="0" i="0" sz="2000" u="none" cap="none" strike="noStrike">
                <a:solidFill>
                  <a:schemeClr val="lt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lt1"/>
              </a:buClr>
              <a:buSzPts val="2800"/>
              <a:buFont typeface="Arial"/>
              <a:buNone/>
              <a:defRPr b="0" i="0" sz="16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400"/>
              <a:buFont typeface="Arial"/>
              <a:buNone/>
              <a:defRPr b="0" i="0" sz="14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2000"/>
              <a:buFont typeface="Arial"/>
              <a:buNone/>
              <a:defRPr b="0" i="0" sz="12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lt1"/>
              </a:buClr>
              <a:buSzPts val="1800"/>
              <a:buFont typeface="Arial"/>
              <a:buNone/>
              <a:defRPr b="0" i="0" sz="1000" u="none" cap="none" strike="noStrike">
                <a:solidFill>
                  <a:schemeClr val="lt1"/>
                </a:solidFill>
                <a:latin typeface="Calibri"/>
                <a:ea typeface="Calibri"/>
                <a:cs typeface="Calibri"/>
                <a:sym typeface="Calibri"/>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Calibri"/>
              <a:buNone/>
              <a:defRPr b="0" i="0" sz="44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rgbClr val="888888"/>
                </a:solidFill>
                <a:latin typeface="Calibri"/>
                <a:ea typeface="Calibri"/>
                <a:cs typeface="Calibri"/>
                <a:sym typeface="Calibri"/>
              </a:defRPr>
            </a:lvl1pPr>
            <a:lvl2pPr indent="0" lvl="1" marL="0" marR="0" rtl="0" algn="r">
              <a:spcBef>
                <a:spcPts val="0"/>
              </a:spcBef>
              <a:buNone/>
              <a:defRPr b="0" sz="1200" u="none">
                <a:solidFill>
                  <a:srgbClr val="888888"/>
                </a:solidFill>
                <a:latin typeface="Calibri"/>
                <a:ea typeface="Calibri"/>
                <a:cs typeface="Calibri"/>
                <a:sym typeface="Calibri"/>
              </a:defRPr>
            </a:lvl2pPr>
            <a:lvl3pPr indent="0" lvl="2" marL="0" marR="0" rtl="0" algn="r">
              <a:spcBef>
                <a:spcPts val="0"/>
              </a:spcBef>
              <a:buNone/>
              <a:defRPr b="0" sz="1200" u="none">
                <a:solidFill>
                  <a:srgbClr val="888888"/>
                </a:solidFill>
                <a:latin typeface="Calibri"/>
                <a:ea typeface="Calibri"/>
                <a:cs typeface="Calibri"/>
                <a:sym typeface="Calibri"/>
              </a:defRPr>
            </a:lvl3pPr>
            <a:lvl4pPr indent="0" lvl="3" marL="0" marR="0" rtl="0" algn="r">
              <a:spcBef>
                <a:spcPts val="0"/>
              </a:spcBef>
              <a:buNone/>
              <a:defRPr b="0" sz="1200" u="none">
                <a:solidFill>
                  <a:srgbClr val="888888"/>
                </a:solidFill>
                <a:latin typeface="Calibri"/>
                <a:ea typeface="Calibri"/>
                <a:cs typeface="Calibri"/>
                <a:sym typeface="Calibri"/>
              </a:defRPr>
            </a:lvl4pPr>
            <a:lvl5pPr indent="0" lvl="4" marL="0" marR="0" rtl="0" algn="r">
              <a:spcBef>
                <a:spcPts val="0"/>
              </a:spcBef>
              <a:buNone/>
              <a:defRPr b="0" sz="1200" u="none">
                <a:solidFill>
                  <a:srgbClr val="888888"/>
                </a:solidFill>
                <a:latin typeface="Calibri"/>
                <a:ea typeface="Calibri"/>
                <a:cs typeface="Calibri"/>
                <a:sym typeface="Calibri"/>
              </a:defRPr>
            </a:lvl5pPr>
            <a:lvl6pPr indent="0" lvl="5" marL="0" marR="0" rtl="0" algn="r">
              <a:spcBef>
                <a:spcPts val="0"/>
              </a:spcBef>
              <a:buNone/>
              <a:defRPr b="0" sz="1200" u="none">
                <a:solidFill>
                  <a:srgbClr val="888888"/>
                </a:solidFill>
                <a:latin typeface="Calibri"/>
                <a:ea typeface="Calibri"/>
                <a:cs typeface="Calibri"/>
                <a:sym typeface="Calibri"/>
              </a:defRPr>
            </a:lvl6pPr>
            <a:lvl7pPr indent="0" lvl="6" marL="0" marR="0" rtl="0" algn="r">
              <a:spcBef>
                <a:spcPts val="0"/>
              </a:spcBef>
              <a:buNone/>
              <a:defRPr b="0" sz="1200" u="none">
                <a:solidFill>
                  <a:srgbClr val="888888"/>
                </a:solidFill>
                <a:latin typeface="Calibri"/>
                <a:ea typeface="Calibri"/>
                <a:cs typeface="Calibri"/>
                <a:sym typeface="Calibri"/>
              </a:defRPr>
            </a:lvl7pPr>
            <a:lvl8pPr indent="0" lvl="7" marL="0" marR="0" rtl="0" algn="r">
              <a:spcBef>
                <a:spcPts val="0"/>
              </a:spcBef>
              <a:buNone/>
              <a:defRPr b="0" sz="1200" u="none">
                <a:solidFill>
                  <a:srgbClr val="888888"/>
                </a:solidFill>
                <a:latin typeface="Calibri"/>
                <a:ea typeface="Calibri"/>
                <a:cs typeface="Calibri"/>
                <a:sym typeface="Calibri"/>
              </a:defRPr>
            </a:lvl8pPr>
            <a:lvl9pPr indent="0" lvl="8" marL="0" marR="0" rtl="0" algn="r">
              <a:spcBef>
                <a:spcPts val="0"/>
              </a:spcBef>
              <a:buNone/>
              <a:defRPr b="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jpg"/><Relationship Id="rId5" Type="http://schemas.openxmlformats.org/officeDocument/2006/relationships/image" Target="../media/image12.jpg"/><Relationship Id="rId6" Type="http://schemas.openxmlformats.org/officeDocument/2006/relationships/image" Target="../media/image1.jpg"/><Relationship Id="rId7" Type="http://schemas.openxmlformats.org/officeDocument/2006/relationships/image" Target="../media/image9.jpg"/><Relationship Id="rId8"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p:nvPr/>
        </p:nvSpPr>
        <p:spPr>
          <a:xfrm>
            <a:off x="8119870" y="0"/>
            <a:ext cx="407213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16"/>
          <p:cNvSpPr txBox="1"/>
          <p:nvPr>
            <p:ph type="ctrTitle"/>
          </p:nvPr>
        </p:nvSpPr>
        <p:spPr>
          <a:xfrm>
            <a:off x="692908" y="1033272"/>
            <a:ext cx="6783495" cy="38719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Font typeface="Calibri"/>
              <a:buNone/>
            </a:pPr>
            <a:r>
              <a:rPr b="0" i="0" lang="en-US" sz="6000" u="none" cap="none" strike="noStrike">
                <a:solidFill>
                  <a:schemeClr val="lt1"/>
                </a:solidFill>
                <a:latin typeface="Calibri"/>
                <a:ea typeface="Calibri"/>
                <a:cs typeface="Calibri"/>
                <a:sym typeface="Calibri"/>
              </a:rPr>
              <a:t>Power! </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Or … Responsibility?</a:t>
            </a:r>
            <a:br>
              <a:rPr b="0" i="0" lang="en-US" sz="6000" u="none" cap="none" strike="noStrike">
                <a:solidFill>
                  <a:schemeClr val="lt1"/>
                </a:solidFill>
                <a:latin typeface="Calibri"/>
                <a:ea typeface="Calibri"/>
                <a:cs typeface="Calibri"/>
                <a:sym typeface="Calibri"/>
              </a:rPr>
            </a:br>
            <a:r>
              <a:rPr b="0" i="0" lang="en-US" sz="6000" u="none" cap="none" strike="noStrike">
                <a:solidFill>
                  <a:schemeClr val="lt1"/>
                </a:solidFill>
                <a:latin typeface="Calibri"/>
                <a:ea typeface="Calibri"/>
                <a:cs typeface="Calibri"/>
                <a:sym typeface="Calibri"/>
              </a:rPr>
              <a:t>Of Attorney</a:t>
            </a:r>
            <a:endParaRPr/>
          </a:p>
        </p:txBody>
      </p:sp>
      <p:sp>
        <p:nvSpPr>
          <p:cNvPr id="104" name="Google Shape;104;p16"/>
          <p:cNvSpPr txBox="1"/>
          <p:nvPr>
            <p:ph idx="1" type="subTitle"/>
          </p:nvPr>
        </p:nvSpPr>
        <p:spPr>
          <a:xfrm>
            <a:off x="8454570" y="965199"/>
            <a:ext cx="3093963" cy="49276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Font typeface="Arial"/>
              <a:buNone/>
            </a:pPr>
            <a:r>
              <a:rPr b="0" i="0" lang="en-US" sz="2000" u="none" cap="none" strike="noStrike">
                <a:solidFill>
                  <a:srgbClr val="FFFFFF"/>
                </a:solidFill>
                <a:latin typeface="Calibri"/>
                <a:ea typeface="Calibri"/>
                <a:cs typeface="Calibri"/>
                <a:sym typeface="Calibri"/>
              </a:rPr>
              <a:t>Presentation by Doris W. Gelbman, Gelbman Law PLLC</a:t>
            </a:r>
            <a:endParaRPr/>
          </a:p>
          <a:p>
            <a:pPr indent="0" lvl="0" marL="0" marR="0" rtl="0" algn="l">
              <a:lnSpc>
                <a:spcPct val="90000"/>
              </a:lnSpc>
              <a:spcBef>
                <a:spcPts val="1000"/>
              </a:spcBef>
              <a:spcAft>
                <a:spcPts val="0"/>
              </a:spcAft>
              <a:buClr>
                <a:srgbClr val="FFFFFF"/>
              </a:buClr>
              <a:buFont typeface="Arial"/>
              <a:buNone/>
            </a:pPr>
            <a:r>
              <a:rPr b="0" i="0" lang="en-US" sz="2000" u="none" cap="none" strike="noStrike">
                <a:solidFill>
                  <a:srgbClr val="FFFFFF"/>
                </a:solidFill>
                <a:latin typeface="Calibri"/>
                <a:ea typeface="Calibri"/>
                <a:cs typeface="Calibri"/>
                <a:sym typeface="Calibri"/>
              </a:rPr>
              <a:t>For VCPEA Annual Conference</a:t>
            </a:r>
            <a:endParaRPr/>
          </a:p>
          <a:p>
            <a:pPr indent="0" lvl="0" marL="0" marR="0" rtl="0" algn="l">
              <a:lnSpc>
                <a:spcPct val="90000"/>
              </a:lnSpc>
              <a:spcBef>
                <a:spcPts val="1000"/>
              </a:spcBef>
              <a:spcAft>
                <a:spcPts val="0"/>
              </a:spcAft>
              <a:buClr>
                <a:srgbClr val="FFFFFF"/>
              </a:buClr>
              <a:buFont typeface="Arial"/>
              <a:buNone/>
            </a:pPr>
            <a:r>
              <a:rPr b="0" i="0" lang="en-US" sz="2000" u="none" cap="none" strike="noStrike">
                <a:solidFill>
                  <a:srgbClr val="FFFFFF"/>
                </a:solidFill>
                <a:latin typeface="Calibri"/>
                <a:ea typeface="Calibri"/>
                <a:cs typeface="Calibri"/>
                <a:sym typeface="Calibri"/>
              </a:rPr>
              <a:t>May, 2017, Virginia Beach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838200" y="365125"/>
            <a:ext cx="10515600" cy="10768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Where…</a:t>
            </a:r>
            <a:endParaRPr/>
          </a:p>
        </p:txBody>
      </p:sp>
      <p:sp>
        <p:nvSpPr>
          <p:cNvPr id="172" name="Google Shape;172;p25"/>
          <p:cNvSpPr txBox="1"/>
          <p:nvPr>
            <p:ph idx="1" type="body"/>
          </p:nvPr>
        </p:nvSpPr>
        <p:spPr>
          <a:xfrm>
            <a:off x="838200" y="1292470"/>
            <a:ext cx="10738104" cy="4884494"/>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To get a POA</a:t>
            </a:r>
            <a:endParaRPr/>
          </a:p>
          <a:p>
            <a:pPr indent="-228600" lvl="1" marL="685800" marR="0" rtl="0" algn="l">
              <a:lnSpc>
                <a:spcPct val="100000"/>
              </a:lnSpc>
              <a:spcBef>
                <a:spcPts val="500"/>
              </a:spcBef>
              <a:spcAft>
                <a:spcPts val="0"/>
              </a:spcAft>
              <a:buClr>
                <a:schemeClr val="lt1"/>
              </a:buClr>
              <a:buSzPts val="1960"/>
              <a:buFont typeface="Arial"/>
              <a:buChar char="•"/>
            </a:pPr>
            <a:r>
              <a:rPr b="0" i="0" lang="en-US" sz="1960" u="none" cap="none" strike="noStrike">
                <a:solidFill>
                  <a:schemeClr val="lt1"/>
                </a:solidFill>
                <a:latin typeface="Calibri"/>
                <a:ea typeface="Calibri"/>
                <a:cs typeface="Calibri"/>
                <a:sym typeface="Calibri"/>
              </a:rPr>
              <a:t>Lawyer</a:t>
            </a:r>
            <a:endParaRPr/>
          </a:p>
          <a:p>
            <a:pPr indent="-228600" lvl="1" marL="685800" marR="0" rtl="0" algn="l">
              <a:lnSpc>
                <a:spcPct val="100000"/>
              </a:lnSpc>
              <a:spcBef>
                <a:spcPts val="500"/>
              </a:spcBef>
              <a:spcAft>
                <a:spcPts val="0"/>
              </a:spcAft>
              <a:buClr>
                <a:schemeClr val="lt1"/>
              </a:buClr>
              <a:buSzPts val="1960"/>
              <a:buFont typeface="Arial"/>
              <a:buChar char="•"/>
            </a:pPr>
            <a:r>
              <a:rPr b="0" i="0" lang="en-US" sz="1960" u="none" cap="none" strike="noStrike">
                <a:solidFill>
                  <a:schemeClr val="lt1"/>
                </a:solidFill>
                <a:latin typeface="Calibri"/>
                <a:ea typeface="Calibri"/>
                <a:cs typeface="Calibri"/>
                <a:sym typeface="Calibri"/>
              </a:rPr>
              <a:t>Form at Staples</a:t>
            </a:r>
            <a:endParaRPr/>
          </a:p>
          <a:p>
            <a:pPr indent="-228600" lvl="1" marL="685800" marR="0" rtl="0" algn="l">
              <a:lnSpc>
                <a:spcPct val="100000"/>
              </a:lnSpc>
              <a:spcBef>
                <a:spcPts val="500"/>
              </a:spcBef>
              <a:spcAft>
                <a:spcPts val="0"/>
              </a:spcAft>
              <a:buClr>
                <a:schemeClr val="lt1"/>
              </a:buClr>
              <a:buSzPts val="1960"/>
              <a:buFont typeface="Arial"/>
              <a:buChar char="•"/>
            </a:pPr>
            <a:r>
              <a:rPr b="0" i="0" lang="en-US" sz="1960" u="none" cap="none" strike="noStrike">
                <a:solidFill>
                  <a:schemeClr val="lt1"/>
                </a:solidFill>
                <a:latin typeface="Calibri"/>
                <a:ea typeface="Calibri"/>
                <a:cs typeface="Calibri"/>
                <a:sym typeface="Calibri"/>
              </a:rPr>
              <a:t>Download from Legal Zoom</a:t>
            </a:r>
            <a:endParaRPr/>
          </a:p>
          <a:p>
            <a:pPr indent="-228600" lvl="1" marL="685800" marR="0" rtl="0" algn="l">
              <a:lnSpc>
                <a:spcPct val="100000"/>
              </a:lnSpc>
              <a:spcBef>
                <a:spcPts val="500"/>
              </a:spcBef>
              <a:spcAft>
                <a:spcPts val="0"/>
              </a:spcAft>
              <a:buClr>
                <a:srgbClr val="00B0F0"/>
              </a:buClr>
              <a:buSzPts val="1960"/>
              <a:buFont typeface="Arial"/>
              <a:buChar char="•"/>
            </a:pPr>
            <a:r>
              <a:rPr b="0" i="0" lang="en-US" sz="1960" u="none" cap="none" strike="noStrike">
                <a:solidFill>
                  <a:srgbClr val="00B0F0"/>
                </a:solidFill>
                <a:latin typeface="Calibri"/>
                <a:ea typeface="Calibri"/>
                <a:cs typeface="Calibri"/>
                <a:sym typeface="Calibri"/>
              </a:rPr>
              <a:t>Medical</a:t>
            </a:r>
            <a:r>
              <a:rPr b="0" i="0" lang="en-US" sz="1960" u="none" cap="none" strike="noStrike">
                <a:solidFill>
                  <a:schemeClr val="lt1"/>
                </a:solidFill>
                <a:latin typeface="Calibri"/>
                <a:ea typeface="Calibri"/>
                <a:cs typeface="Calibri"/>
                <a:sym typeface="Calibri"/>
              </a:rPr>
              <a:t> POA from 100-zillion medical and online sources Dr. or other Medical Provider</a:t>
            </a:r>
            <a:endParaRPr/>
          </a:p>
          <a:p>
            <a:pPr indent="-228600" lvl="1" marL="685800" marR="0" rtl="0" algn="l">
              <a:lnSpc>
                <a:spcPct val="100000"/>
              </a:lnSpc>
              <a:spcBef>
                <a:spcPts val="500"/>
              </a:spcBef>
              <a:spcAft>
                <a:spcPts val="0"/>
              </a:spcAft>
              <a:buClr>
                <a:schemeClr val="lt1"/>
              </a:buClr>
              <a:buSzPts val="1960"/>
              <a:buFont typeface="Arial"/>
              <a:buChar char="•"/>
            </a:pPr>
            <a:r>
              <a:rPr b="0" i="0" lang="en-US" sz="1960" u="none" cap="none" strike="noStrike">
                <a:solidFill>
                  <a:schemeClr val="lt1"/>
                </a:solidFill>
                <a:latin typeface="Calibri"/>
                <a:ea typeface="Calibri"/>
                <a:cs typeface="Calibri"/>
                <a:sym typeface="Calibri"/>
              </a:rPr>
              <a:t>Medical POA not to be confused with POLST/POST or DNR (both are doctor’s orders)</a:t>
            </a:r>
            <a:endParaRPr/>
          </a:p>
          <a:p>
            <a:pPr indent="-228600" lvl="0" marL="228600" marR="0" rtl="0" algn="l">
              <a:lnSpc>
                <a:spcPct val="10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Legal authority honored – In what setting?</a:t>
            </a:r>
            <a:endParaRPr/>
          </a:p>
          <a:p>
            <a:pPr indent="-228600" lvl="1" marL="685800" marR="0" rtl="0" algn="l">
              <a:lnSpc>
                <a:spcPct val="100000"/>
              </a:lnSpc>
              <a:spcBef>
                <a:spcPts val="500"/>
              </a:spcBef>
              <a:spcAft>
                <a:spcPts val="0"/>
              </a:spcAft>
              <a:buClr>
                <a:schemeClr val="lt1"/>
              </a:buClr>
              <a:buSzPts val="1960"/>
              <a:buFont typeface="Arial"/>
              <a:buChar char="•"/>
            </a:pPr>
            <a:r>
              <a:rPr b="0" i="0" lang="en-US" sz="1960" u="none" cap="none" strike="noStrike">
                <a:solidFill>
                  <a:schemeClr val="lt1"/>
                </a:solidFill>
                <a:latin typeface="Calibri"/>
                <a:ea typeface="Calibri"/>
                <a:cs typeface="Calibri"/>
                <a:sym typeface="Calibri"/>
              </a:rPr>
              <a:t>Financial – banks, brokers, bill paying, starting &amp; stopping services</a:t>
            </a:r>
            <a:endParaRPr/>
          </a:p>
          <a:p>
            <a:pPr indent="-228600" lvl="1" marL="685800" marR="0" rtl="0" algn="l">
              <a:lnSpc>
                <a:spcPct val="100000"/>
              </a:lnSpc>
              <a:spcBef>
                <a:spcPts val="500"/>
              </a:spcBef>
              <a:spcAft>
                <a:spcPts val="0"/>
              </a:spcAft>
              <a:buClr>
                <a:schemeClr val="lt1"/>
              </a:buClr>
              <a:buSzPts val="1960"/>
              <a:buFont typeface="Arial"/>
              <a:buChar char="•"/>
            </a:pPr>
            <a:r>
              <a:rPr b="0" i="0" lang="en-US" sz="1960" u="none" cap="none" strike="noStrike">
                <a:solidFill>
                  <a:schemeClr val="lt1"/>
                </a:solidFill>
                <a:latin typeface="Calibri"/>
                <a:ea typeface="Calibri"/>
                <a:cs typeface="Calibri"/>
                <a:sym typeface="Calibri"/>
              </a:rPr>
              <a:t>Legal – real estate transactions, ability to contract, sue, collect debts</a:t>
            </a:r>
            <a:endParaRPr/>
          </a:p>
          <a:p>
            <a:pPr indent="-228600" lvl="1" marL="685800" marR="0" rtl="0" algn="l">
              <a:lnSpc>
                <a:spcPct val="100000"/>
              </a:lnSpc>
              <a:spcBef>
                <a:spcPts val="500"/>
              </a:spcBef>
              <a:spcAft>
                <a:spcPts val="0"/>
              </a:spcAft>
              <a:buClr>
                <a:schemeClr val="lt1"/>
              </a:buClr>
              <a:buSzPts val="1960"/>
              <a:buFont typeface="Arial"/>
              <a:buChar char="•"/>
            </a:pPr>
            <a:r>
              <a:rPr b="0" i="0" lang="en-US" sz="1960" u="none" cap="none" strike="noStrike">
                <a:solidFill>
                  <a:schemeClr val="lt1"/>
                </a:solidFill>
                <a:latin typeface="Calibri"/>
                <a:ea typeface="Calibri"/>
                <a:cs typeface="Calibri"/>
                <a:sym typeface="Calibri"/>
              </a:rPr>
              <a:t>Healthcare – anything to do with the “person” where admitted, treatment options</a:t>
            </a:r>
            <a:endParaRPr/>
          </a:p>
          <a:p>
            <a:pPr indent="-228600" lvl="1" marL="685800" marR="0" rtl="0" algn="l">
              <a:lnSpc>
                <a:spcPct val="100000"/>
              </a:lnSpc>
              <a:spcBef>
                <a:spcPts val="500"/>
              </a:spcBef>
              <a:spcAft>
                <a:spcPts val="0"/>
              </a:spcAft>
              <a:buClr>
                <a:schemeClr val="lt1"/>
              </a:buClr>
              <a:buSzPts val="1960"/>
              <a:buFont typeface="Arial"/>
              <a:buChar char="•"/>
            </a:pPr>
            <a:r>
              <a:rPr b="0" i="0" lang="en-US" sz="1960" u="none" cap="none" strike="noStrike">
                <a:solidFill>
                  <a:schemeClr val="lt1"/>
                </a:solidFill>
                <a:latin typeface="Calibri"/>
                <a:ea typeface="Calibri"/>
                <a:cs typeface="Calibri"/>
                <a:sym typeface="Calibri"/>
              </a:rPr>
              <a:t>Limited to specific circumstances (e.g. for </a:t>
            </a:r>
            <a:r>
              <a:rPr b="0" i="1" lang="en-US" sz="1960" u="none" cap="none" strike="noStrike">
                <a:solidFill>
                  <a:schemeClr val="lt1"/>
                </a:solidFill>
                <a:latin typeface="Calibri"/>
                <a:ea typeface="Calibri"/>
                <a:cs typeface="Calibri"/>
                <a:sym typeface="Calibri"/>
              </a:rPr>
              <a:t>specific</a:t>
            </a:r>
            <a:r>
              <a:rPr b="0" i="0" lang="en-US" sz="1960" u="none" cap="none" strike="noStrike">
                <a:solidFill>
                  <a:schemeClr val="lt1"/>
                </a:solidFill>
                <a:latin typeface="Calibri"/>
                <a:ea typeface="Calibri"/>
                <a:cs typeface="Calibri"/>
                <a:sym typeface="Calibri"/>
              </a:rPr>
              <a:t> real estate transaction or to deal with a particular creditor)</a:t>
            </a:r>
            <a:endParaRPr/>
          </a:p>
          <a:p>
            <a:pPr indent="-104140" lvl="0" marL="228600" marR="0" rtl="0" algn="l">
              <a:lnSpc>
                <a:spcPct val="70000"/>
              </a:lnSpc>
              <a:spcBef>
                <a:spcPts val="1000"/>
              </a:spcBef>
              <a:spcAft>
                <a:spcPts val="0"/>
              </a:spcAft>
              <a:buClr>
                <a:schemeClr val="lt1"/>
              </a:buClr>
              <a:buSzPts val="1960"/>
              <a:buFont typeface="Arial"/>
              <a:buNone/>
            </a:pPr>
            <a:r>
              <a:t/>
            </a:r>
            <a:endParaRPr b="0" i="0" sz="196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p:nvPr/>
        </p:nvSpPr>
        <p:spPr>
          <a:xfrm>
            <a:off x="4948518" y="1690688"/>
            <a:ext cx="7243482" cy="5167312"/>
          </a:xfrm>
          <a:custGeom>
            <a:rect b="b" l="l" r="r" t="t"/>
            <a:pathLst>
              <a:path extrusionOk="0" h="120000" w="120000">
                <a:moveTo>
                  <a:pt x="0" y="0"/>
                </a:moveTo>
                <a:lnTo>
                  <a:pt x="119999" y="0"/>
                </a:lnTo>
                <a:lnTo>
                  <a:pt x="119999" y="120000"/>
                </a:lnTo>
                <a:lnTo>
                  <a:pt x="3666" y="120000"/>
                </a:lnTo>
                <a:lnTo>
                  <a:pt x="43325" y="22"/>
                </a:lnTo>
                <a:lnTo>
                  <a:pt x="0" y="22"/>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26"/>
          <p:cNvSpPr/>
          <p:nvPr/>
        </p:nvSpPr>
        <p:spPr>
          <a:xfrm>
            <a:off x="0" y="1691640"/>
            <a:ext cx="7399176" cy="5166360"/>
          </a:xfrm>
          <a:custGeom>
            <a:rect b="b" l="l" r="r" t="t"/>
            <a:pathLst>
              <a:path extrusionOk="0" h="120000" w="120000">
                <a:moveTo>
                  <a:pt x="0" y="0"/>
                </a:moveTo>
                <a:lnTo>
                  <a:pt x="120000" y="0"/>
                </a:lnTo>
                <a:lnTo>
                  <a:pt x="81176" y="120000"/>
                </a:lnTo>
                <a:lnTo>
                  <a:pt x="0" y="120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9" name="Google Shape;179;p26"/>
          <p:cNvPicPr preferRelativeResize="0"/>
          <p:nvPr/>
        </p:nvPicPr>
        <p:blipFill rotWithShape="1">
          <a:blip r:embed="rId3">
            <a:alphaModFix/>
          </a:blip>
          <a:srcRect b="0" l="0" r="0" t="0"/>
          <a:stretch/>
        </p:blipFill>
        <p:spPr>
          <a:xfrm>
            <a:off x="6437377" y="2002273"/>
            <a:ext cx="4785282" cy="4438348"/>
          </a:xfrm>
          <a:custGeom>
            <a:rect b="b" l="l" r="r" t="t"/>
            <a:pathLst>
              <a:path extrusionOk="0" h="120000" w="120000">
                <a:moveTo>
                  <a:pt x="0" y="0"/>
                </a:moveTo>
                <a:lnTo>
                  <a:pt x="120000" y="0"/>
                </a:lnTo>
                <a:lnTo>
                  <a:pt x="120000" y="120000"/>
                </a:lnTo>
                <a:lnTo>
                  <a:pt x="0" y="120000"/>
                </a:lnTo>
                <a:close/>
              </a:path>
            </a:pathLst>
          </a:custGeom>
          <a:noFill/>
          <a:ln>
            <a:noFill/>
          </a:ln>
        </p:spPr>
      </p:pic>
      <p:sp>
        <p:nvSpPr>
          <p:cNvPr id="180" name="Google Shape;180;p26"/>
          <p:cNvSpPr txBox="1"/>
          <p:nvPr>
            <p:ph type="title"/>
          </p:nvPr>
        </p:nvSpPr>
        <p:spPr>
          <a:xfrm>
            <a:off x="285079" y="271340"/>
            <a:ext cx="6437377" cy="1325563"/>
          </a:xfrm>
          <a:prstGeom prst="rect">
            <a:avLst/>
          </a:prstGeom>
          <a:solidFill>
            <a:schemeClr val="accent6"/>
          </a:solidFill>
          <a:ln cap="flat" cmpd="sng" w="12700">
            <a:solidFill>
              <a:srgbClr val="9B662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Calibri"/>
              <a:buNone/>
            </a:pPr>
            <a:r>
              <a:rPr b="0" i="0" lang="en-US" sz="6600" u="none" cap="none" strike="noStrike">
                <a:solidFill>
                  <a:schemeClr val="lt1"/>
                </a:solidFill>
                <a:latin typeface="Calibri"/>
                <a:ea typeface="Calibri"/>
                <a:cs typeface="Calibri"/>
                <a:sym typeface="Calibri"/>
              </a:rPr>
              <a:t>Where…</a:t>
            </a:r>
            <a:endParaRPr/>
          </a:p>
        </p:txBody>
      </p:sp>
      <p:sp>
        <p:nvSpPr>
          <p:cNvPr id="181" name="Google Shape;181;p26"/>
          <p:cNvSpPr txBox="1"/>
          <p:nvPr>
            <p:ph idx="1" type="body"/>
          </p:nvPr>
        </p:nvSpPr>
        <p:spPr>
          <a:xfrm>
            <a:off x="228601" y="1907357"/>
            <a:ext cx="5691554" cy="5044428"/>
          </a:xfrm>
          <a:prstGeom prst="rect">
            <a:avLst/>
          </a:prstGeom>
          <a:noFill/>
          <a:ln>
            <a:noFill/>
          </a:ln>
        </p:spPr>
        <p:txBody>
          <a:bodyPr anchorCtr="0" anchor="ctr" bIns="45700" lIns="91425" spcFirstLastPara="1" rIns="91425" wrap="square" tIns="45700">
            <a:noAutofit/>
          </a:bodyPr>
          <a:lstStyle/>
          <a:p>
            <a:pPr indent="0" lvl="0" marL="0" marR="0" rtl="0" algn="l">
              <a:lnSpc>
                <a:spcPct val="70000"/>
              </a:lnSpc>
              <a:spcBef>
                <a:spcPts val="0"/>
              </a:spcBef>
              <a:spcAft>
                <a:spcPts val="0"/>
              </a:spcAft>
              <a:buClr>
                <a:schemeClr val="lt1"/>
              </a:buClr>
              <a:buFont typeface="Arial"/>
              <a:buNone/>
            </a:pPr>
            <a:r>
              <a:rPr b="0" i="0" lang="en-US" sz="2400" u="none" cap="none" strike="noStrike">
                <a:solidFill>
                  <a:schemeClr val="lt1"/>
                </a:solidFill>
                <a:latin typeface="Calibri"/>
                <a:ea typeface="Calibri"/>
                <a:cs typeface="Calibri"/>
                <a:sym typeface="Calibri"/>
              </a:rPr>
              <a:t>Legal authority and code related to Powers of Attorney GENERAL, financial, property – </a:t>
            </a:r>
            <a:r>
              <a:rPr b="0" i="0" lang="en-US" sz="2400" u="none" cap="none" strike="noStrike">
                <a:solidFill>
                  <a:srgbClr val="00B0F0"/>
                </a:solidFill>
                <a:latin typeface="Calibri"/>
                <a:ea typeface="Calibri"/>
                <a:cs typeface="Calibri"/>
                <a:sym typeface="Calibri"/>
              </a:rPr>
              <a:t>Stuff</a:t>
            </a:r>
            <a:r>
              <a:rPr b="0" i="0" lang="en-US" sz="2400" u="none" cap="none" strike="noStrike">
                <a:solidFill>
                  <a:schemeClr val="lt1"/>
                </a:solidFill>
                <a:latin typeface="Calibri"/>
                <a:ea typeface="Calibri"/>
                <a:cs typeface="Calibri"/>
                <a:sym typeface="Calibri"/>
              </a:rPr>
              <a:t> – </a:t>
            </a:r>
            <a:endParaRPr/>
          </a:p>
          <a:p>
            <a:pPr indent="-228600" lvl="0" marL="228600" marR="0" rtl="0" algn="l">
              <a:lnSpc>
                <a:spcPct val="70000"/>
              </a:lnSpc>
              <a:spcBef>
                <a:spcPts val="10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Virginia’s implementation of the </a:t>
            </a:r>
            <a:r>
              <a:rPr b="0" i="1" lang="en-US" sz="2400" u="none" cap="none" strike="noStrike">
                <a:solidFill>
                  <a:schemeClr val="lt1"/>
                </a:solidFill>
                <a:latin typeface="Calibri"/>
                <a:ea typeface="Calibri"/>
                <a:cs typeface="Calibri"/>
                <a:sym typeface="Calibri"/>
              </a:rPr>
              <a:t>Uniform Power of Attorney Act (UPOAA): Virginia Code </a:t>
            </a:r>
            <a:r>
              <a:rPr b="0" i="1" lang="en-US" sz="2400" u="none" cap="none" strike="noStrike">
                <a:solidFill>
                  <a:schemeClr val="lt1"/>
                </a:solidFill>
                <a:latin typeface="Times New Roman"/>
                <a:ea typeface="Times New Roman"/>
                <a:cs typeface="Times New Roman"/>
                <a:sym typeface="Times New Roman"/>
              </a:rPr>
              <a:t>§</a:t>
            </a:r>
            <a:r>
              <a:rPr b="0" i="1" lang="en-US" sz="2400" u="none" cap="none" strike="noStrike">
                <a:solidFill>
                  <a:schemeClr val="lt1"/>
                </a:solidFill>
                <a:latin typeface="Lato"/>
                <a:ea typeface="Lato"/>
                <a:cs typeface="Lato"/>
                <a:sym typeface="Lato"/>
              </a:rPr>
              <a:t>64.2-1600 et. seq. </a:t>
            </a:r>
            <a:endParaRPr/>
          </a:p>
          <a:p>
            <a:pPr indent="-228600" lvl="0" marL="228600" marR="0" rtl="0" algn="l">
              <a:lnSpc>
                <a:spcPct val="70000"/>
              </a:lnSpc>
              <a:spcBef>
                <a:spcPts val="1000"/>
              </a:spcBef>
              <a:spcAft>
                <a:spcPts val="0"/>
              </a:spcAft>
              <a:buClr>
                <a:schemeClr val="lt1"/>
              </a:buClr>
              <a:buSzPts val="2400"/>
              <a:buFont typeface="Arial"/>
              <a:buChar char="•"/>
            </a:pPr>
            <a:r>
              <a:rPr b="0" i="0" lang="en-US" sz="2400" u="none" cap="none" strike="noStrike">
                <a:solidFill>
                  <a:schemeClr val="lt1"/>
                </a:solidFill>
                <a:latin typeface="Lato"/>
                <a:ea typeface="Lato"/>
                <a:cs typeface="Lato"/>
                <a:sym typeface="Lato"/>
              </a:rPr>
              <a:t>UPOAA specifically </a:t>
            </a:r>
            <a:r>
              <a:rPr b="0" i="0" lang="en-US" sz="2400" u="sng" cap="none" strike="noStrike">
                <a:solidFill>
                  <a:schemeClr val="lt1"/>
                </a:solidFill>
                <a:latin typeface="Lato"/>
                <a:ea typeface="Lato"/>
                <a:cs typeface="Lato"/>
                <a:sym typeface="Lato"/>
              </a:rPr>
              <a:t>excludes</a:t>
            </a:r>
            <a:r>
              <a:rPr b="0" i="0" lang="en-US" sz="2400" u="none" cap="none" strike="noStrike">
                <a:solidFill>
                  <a:schemeClr val="lt1"/>
                </a:solidFill>
                <a:latin typeface="Lato"/>
                <a:ea typeface="Lato"/>
                <a:cs typeface="Lato"/>
                <a:sym typeface="Lato"/>
              </a:rPr>
              <a:t> applicability in a several circumstances – including:</a:t>
            </a:r>
            <a:endParaRPr/>
          </a:p>
          <a:p>
            <a:pPr indent="-228600" lvl="1" marL="685800" marR="0" rtl="0" algn="l">
              <a:lnSpc>
                <a:spcPct val="7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 64.2-1601. Applicability.</a:t>
            </a:r>
            <a:endParaRPr/>
          </a:p>
          <a:p>
            <a:pPr indent="-228600" lvl="1" marL="685800" marR="0" rtl="0" algn="l">
              <a:lnSpc>
                <a:spcPct val="7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This chapter applies to all powers of attorney </a:t>
            </a:r>
            <a:r>
              <a:rPr b="0" i="0" lang="en-US" sz="2400" u="none" cap="none" strike="noStrike">
                <a:solidFill>
                  <a:srgbClr val="00B0F0"/>
                </a:solidFill>
                <a:latin typeface="Calibri"/>
                <a:ea typeface="Calibri"/>
                <a:cs typeface="Calibri"/>
                <a:sym typeface="Calibri"/>
              </a:rPr>
              <a:t>except</a:t>
            </a:r>
            <a:r>
              <a:rPr b="0" i="0" lang="en-US" sz="2400" u="none" cap="none" strike="noStrike">
                <a:solidFill>
                  <a:schemeClr val="lt1"/>
                </a:solidFill>
                <a:latin typeface="Calibri"/>
                <a:ea typeface="Calibri"/>
                <a:cs typeface="Calibri"/>
                <a:sym typeface="Calibri"/>
              </a:rPr>
              <a:t>:</a:t>
            </a:r>
            <a:endParaRPr/>
          </a:p>
          <a:p>
            <a:pPr indent="-228600" lvl="1" marL="685800" marR="0" rtl="0" algn="l">
              <a:lnSpc>
                <a:spcPct val="7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t>
            </a:r>
            <a:endParaRPr/>
          </a:p>
          <a:p>
            <a:pPr indent="-228600" lvl="1" marL="685800" marR="0" rtl="0" algn="l">
              <a:lnSpc>
                <a:spcPct val="7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2. A </a:t>
            </a:r>
            <a:r>
              <a:rPr b="0" i="0" lang="en-US" sz="2400" u="none" cap="none" strike="noStrike">
                <a:solidFill>
                  <a:srgbClr val="00B0F0"/>
                </a:solidFill>
                <a:latin typeface="Calibri"/>
                <a:ea typeface="Calibri"/>
                <a:cs typeface="Calibri"/>
                <a:sym typeface="Calibri"/>
              </a:rPr>
              <a:t>power to make health care decisions;</a:t>
            </a:r>
            <a:endParaRPr/>
          </a:p>
          <a:p>
            <a:pPr indent="0" lvl="0" marL="0" marR="0" rtl="0" algn="l">
              <a:lnSpc>
                <a:spcPct val="70000"/>
              </a:lnSpc>
              <a:spcBef>
                <a:spcPts val="1000"/>
              </a:spcBef>
              <a:spcAft>
                <a:spcPts val="0"/>
              </a:spcAft>
              <a:buClr>
                <a:schemeClr val="dk1"/>
              </a:buClr>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822"/>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p:nvPr/>
        </p:nvSpPr>
        <p:spPr>
          <a:xfrm rot="10800000">
            <a:off x="960120" y="0"/>
            <a:ext cx="11218661" cy="6858000"/>
          </a:xfrm>
          <a:custGeom>
            <a:rect b="b" l="l" r="r" t="t"/>
            <a:pathLst>
              <a:path extrusionOk="0" h="120000" w="120000">
                <a:moveTo>
                  <a:pt x="0" y="0"/>
                </a:moveTo>
                <a:lnTo>
                  <a:pt x="86026" y="0"/>
                </a:lnTo>
                <a:lnTo>
                  <a:pt x="120000" y="120000"/>
                </a:lnTo>
                <a:lnTo>
                  <a:pt x="0" y="120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27"/>
          <p:cNvSpPr/>
          <p:nvPr/>
        </p:nvSpPr>
        <p:spPr>
          <a:xfrm rot="10800000">
            <a:off x="1407030" y="0"/>
            <a:ext cx="10771752" cy="6858000"/>
          </a:xfrm>
          <a:custGeom>
            <a:rect b="b" l="l" r="r" t="t"/>
            <a:pathLst>
              <a:path extrusionOk="0" h="120000" w="120000">
                <a:moveTo>
                  <a:pt x="0" y="0"/>
                </a:moveTo>
                <a:lnTo>
                  <a:pt x="84616" y="0"/>
                </a:lnTo>
                <a:lnTo>
                  <a:pt x="119999" y="120000"/>
                </a:lnTo>
                <a:lnTo>
                  <a:pt x="0" y="120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 up of a sign&#10;&#10;Description generated with high confidence" id="188" name="Google Shape;188;p27"/>
          <p:cNvPicPr preferRelativeResize="0"/>
          <p:nvPr/>
        </p:nvPicPr>
        <p:blipFill rotWithShape="1">
          <a:blip r:embed="rId3">
            <a:alphaModFix/>
          </a:blip>
          <a:srcRect b="0" l="0" r="0" t="0"/>
          <a:stretch/>
        </p:blipFill>
        <p:spPr>
          <a:xfrm>
            <a:off x="331309" y="1962669"/>
            <a:ext cx="3425957" cy="3425957"/>
          </a:xfrm>
          <a:prstGeom prst="rect">
            <a:avLst/>
          </a:prstGeom>
          <a:noFill/>
          <a:ln>
            <a:noFill/>
          </a:ln>
        </p:spPr>
      </p:pic>
      <p:sp>
        <p:nvSpPr>
          <p:cNvPr id="189" name="Google Shape;189;p27"/>
          <p:cNvSpPr txBox="1"/>
          <p:nvPr>
            <p:ph type="title"/>
          </p:nvPr>
        </p:nvSpPr>
        <p:spPr>
          <a:xfrm>
            <a:off x="4384039" y="227965"/>
            <a:ext cx="7164493"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6000" u="none" cap="none" strike="noStrike">
                <a:solidFill>
                  <a:srgbClr val="FFC000"/>
                </a:solidFill>
                <a:latin typeface="Calibri"/>
                <a:ea typeface="Calibri"/>
                <a:cs typeface="Calibri"/>
                <a:sym typeface="Calibri"/>
              </a:rPr>
              <a:t>Where</a:t>
            </a:r>
            <a:endParaRPr b="0" i="0" sz="4400" u="none" cap="none" strike="noStrike">
              <a:solidFill>
                <a:srgbClr val="FFC000"/>
              </a:solidFill>
              <a:latin typeface="Calibri"/>
              <a:ea typeface="Calibri"/>
              <a:cs typeface="Calibri"/>
              <a:sym typeface="Calibri"/>
            </a:endParaRPr>
          </a:p>
        </p:txBody>
      </p:sp>
      <p:sp>
        <p:nvSpPr>
          <p:cNvPr id="190" name="Google Shape;190;p27"/>
          <p:cNvSpPr txBox="1"/>
          <p:nvPr>
            <p:ph idx="1" type="body"/>
          </p:nvPr>
        </p:nvSpPr>
        <p:spPr>
          <a:xfrm>
            <a:off x="4387515" y="1468892"/>
            <a:ext cx="7161017" cy="523365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Healthcare POA (HCPOA) </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usually part and parcel of an Advanced Medical Directive.</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HCPOA is NOT part of a General (financial) POA even if the language in the POA says otherwise (they often do).</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Authority and rules regarding HCPOA is regulated under the </a:t>
            </a:r>
            <a:r>
              <a:rPr b="0" i="0" lang="en-US" sz="2800" u="none" cap="none" strike="noStrike">
                <a:solidFill>
                  <a:srgbClr val="00B0F0"/>
                </a:solidFill>
                <a:latin typeface="Calibri"/>
                <a:ea typeface="Calibri"/>
                <a:cs typeface="Calibri"/>
                <a:sym typeface="Calibri"/>
              </a:rPr>
              <a:t>Health Care Decisions Act </a:t>
            </a:r>
            <a:r>
              <a:rPr b="0" i="0" lang="en-US" sz="2800" u="none" cap="none" strike="noStrike">
                <a:solidFill>
                  <a:schemeClr val="lt1"/>
                </a:solidFill>
                <a:latin typeface="Calibri"/>
                <a:ea typeface="Calibri"/>
                <a:cs typeface="Calibri"/>
                <a:sym typeface="Calibri"/>
              </a:rPr>
              <a:t>which is encoded at </a:t>
            </a:r>
            <a:r>
              <a:rPr b="0" i="0" lang="en-US" sz="2800" u="none" cap="none" strike="noStrike">
                <a:solidFill>
                  <a:srgbClr val="00B0F0"/>
                </a:solidFill>
                <a:latin typeface="Calibri"/>
                <a:ea typeface="Calibri"/>
                <a:cs typeface="Calibri"/>
                <a:sym typeface="Calibri"/>
              </a:rPr>
              <a:t>Va. Code § 54.1-2981</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Unlike General POA under UPOAA, </a:t>
            </a:r>
            <a:r>
              <a:rPr b="1" i="0" lang="en-US" sz="2800" u="none" cap="none" strike="noStrike">
                <a:solidFill>
                  <a:schemeClr val="lt1"/>
                </a:solidFill>
                <a:latin typeface="Calibri"/>
                <a:ea typeface="Calibri"/>
                <a:cs typeface="Calibri"/>
                <a:sym typeface="Calibri"/>
              </a:rPr>
              <a:t>Healthcare</a:t>
            </a:r>
            <a:r>
              <a:rPr b="0" i="0" lang="en-US" sz="2800" u="none" cap="none" strike="noStrike">
                <a:solidFill>
                  <a:schemeClr val="lt1"/>
                </a:solidFill>
                <a:latin typeface="Calibri"/>
                <a:ea typeface="Calibri"/>
                <a:cs typeface="Calibri"/>
                <a:sym typeface="Calibri"/>
              </a:rPr>
              <a:t> POA has a “default” provision when </a:t>
            </a:r>
            <a:r>
              <a:rPr b="1" i="0" lang="en-US" sz="2800" u="sng" cap="none" strike="noStrike">
                <a:solidFill>
                  <a:schemeClr val="lt1"/>
                </a:solidFill>
                <a:latin typeface="Calibri"/>
                <a:ea typeface="Calibri"/>
                <a:cs typeface="Calibri"/>
                <a:sym typeface="Calibri"/>
              </a:rPr>
              <a:t>no</a:t>
            </a:r>
            <a:r>
              <a:rPr b="0" i="0" lang="en-US" sz="2800" u="none" cap="none" strike="noStrike">
                <a:solidFill>
                  <a:schemeClr val="lt1"/>
                </a:solidFill>
                <a:latin typeface="Calibri"/>
                <a:ea typeface="Calibri"/>
                <a:cs typeface="Calibri"/>
                <a:sym typeface="Calibri"/>
              </a:rPr>
              <a:t> HPCOA exists!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2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Brief Detour Back to “Who”…</a:t>
            </a:r>
            <a:endParaRPr/>
          </a:p>
        </p:txBody>
      </p:sp>
      <p:sp>
        <p:nvSpPr>
          <p:cNvPr id="196" name="Google Shape;196;p28"/>
          <p:cNvSpPr txBox="1"/>
          <p:nvPr>
            <p:ph idx="1" type="body"/>
          </p:nvPr>
        </p:nvSpPr>
        <p:spPr>
          <a:xfrm>
            <a:off x="1139952" y="1690688"/>
            <a:ext cx="9649968" cy="484289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Arial"/>
              <a:buNone/>
            </a:pPr>
            <a:r>
              <a:rPr b="0" i="0" lang="en-US" sz="2590" u="none" cap="none" strike="noStrike">
                <a:solidFill>
                  <a:schemeClr val="lt1"/>
                </a:solidFill>
                <a:latin typeface="PT Serif"/>
                <a:ea typeface="PT Serif"/>
                <a:cs typeface="PT Serif"/>
                <a:sym typeface="PT Serif"/>
              </a:rPr>
              <a:t>§ 54.1-2986. Procedure in absence of an advance directive […]</a:t>
            </a:r>
            <a:endParaRPr/>
          </a:p>
          <a:p>
            <a:pPr indent="0" lvl="0" marL="0" marR="0" rtl="0" algn="l">
              <a:lnSpc>
                <a:spcPct val="90000"/>
              </a:lnSpc>
              <a:spcBef>
                <a:spcPts val="0"/>
              </a:spcBef>
              <a:spcAft>
                <a:spcPts val="0"/>
              </a:spcAft>
              <a:buClr>
                <a:schemeClr val="lt1"/>
              </a:buClr>
              <a:buFont typeface="Arial"/>
              <a:buNone/>
            </a:pPr>
            <a:r>
              <a:rPr b="1" i="0" lang="en-US" sz="2590" u="none" cap="none" strike="noStrike">
                <a:solidFill>
                  <a:schemeClr val="lt1"/>
                </a:solidFill>
                <a:latin typeface="PT Serif"/>
                <a:ea typeface="PT Serif"/>
                <a:cs typeface="PT Serif"/>
                <a:sym typeface="PT Serif"/>
              </a:rPr>
              <a:t>A hierarchical list: </a:t>
            </a:r>
            <a:endParaRPr/>
          </a:p>
          <a:p>
            <a:pPr indent="-514350" lvl="1" marL="971550" marR="0" rtl="0" algn="l">
              <a:lnSpc>
                <a:spcPct val="90000"/>
              </a:lnSpc>
              <a:spcBef>
                <a:spcPts val="600"/>
              </a:spcBef>
              <a:spcAft>
                <a:spcPts val="0"/>
              </a:spcAft>
              <a:buClr>
                <a:schemeClr val="lt1"/>
              </a:buClr>
              <a:buSzPts val="2220"/>
              <a:buFont typeface="Calibri"/>
              <a:buAutoNum type="arabicPeriod"/>
            </a:pPr>
            <a:r>
              <a:rPr b="0" i="0" lang="en-US" sz="2220" u="none" cap="none" strike="noStrike">
                <a:solidFill>
                  <a:schemeClr val="lt1"/>
                </a:solidFill>
                <a:latin typeface="PT Serif"/>
                <a:ea typeface="PT Serif"/>
                <a:cs typeface="PT Serif"/>
                <a:sym typeface="PT Serif"/>
              </a:rPr>
              <a:t>guardian</a:t>
            </a:r>
            <a:endParaRPr/>
          </a:p>
          <a:p>
            <a:pPr indent="-514350" lvl="1" marL="971550" marR="0" rtl="0" algn="l">
              <a:lnSpc>
                <a:spcPct val="90000"/>
              </a:lnSpc>
              <a:spcBef>
                <a:spcPts val="600"/>
              </a:spcBef>
              <a:spcAft>
                <a:spcPts val="0"/>
              </a:spcAft>
              <a:buClr>
                <a:schemeClr val="lt1"/>
              </a:buClr>
              <a:buSzPts val="2220"/>
              <a:buFont typeface="Calibri"/>
              <a:buAutoNum type="arabicPeriod"/>
            </a:pPr>
            <a:r>
              <a:rPr b="0" i="0" lang="en-US" sz="2220" u="none" cap="none" strike="noStrike">
                <a:solidFill>
                  <a:schemeClr val="lt1"/>
                </a:solidFill>
                <a:latin typeface="PT Serif"/>
                <a:ea typeface="PT Serif"/>
                <a:cs typeface="PT Serif"/>
                <a:sym typeface="PT Serif"/>
              </a:rPr>
              <a:t>spouse (unless divorce has been filed)</a:t>
            </a:r>
            <a:endParaRPr/>
          </a:p>
          <a:p>
            <a:pPr indent="-514350" lvl="1" marL="971550" marR="0" rtl="0" algn="l">
              <a:lnSpc>
                <a:spcPct val="90000"/>
              </a:lnSpc>
              <a:spcBef>
                <a:spcPts val="600"/>
              </a:spcBef>
              <a:spcAft>
                <a:spcPts val="0"/>
              </a:spcAft>
              <a:buClr>
                <a:schemeClr val="lt1"/>
              </a:buClr>
              <a:buSzPts val="2220"/>
              <a:buFont typeface="Calibri"/>
              <a:buAutoNum type="arabicPeriod"/>
            </a:pPr>
            <a:r>
              <a:rPr b="0" i="0" lang="en-US" sz="2220" u="none" cap="none" strike="noStrike">
                <a:solidFill>
                  <a:schemeClr val="lt1"/>
                </a:solidFill>
                <a:latin typeface="PT Serif"/>
                <a:ea typeface="PT Serif"/>
                <a:cs typeface="PT Serif"/>
                <a:sym typeface="PT Serif"/>
              </a:rPr>
              <a:t>adult child</a:t>
            </a:r>
            <a:endParaRPr/>
          </a:p>
          <a:p>
            <a:pPr indent="-514350" lvl="1" marL="971550" marR="0" rtl="0" algn="l">
              <a:lnSpc>
                <a:spcPct val="90000"/>
              </a:lnSpc>
              <a:spcBef>
                <a:spcPts val="600"/>
              </a:spcBef>
              <a:spcAft>
                <a:spcPts val="0"/>
              </a:spcAft>
              <a:buClr>
                <a:schemeClr val="lt1"/>
              </a:buClr>
              <a:buSzPts val="2220"/>
              <a:buFont typeface="Calibri"/>
              <a:buAutoNum type="arabicPeriod"/>
            </a:pPr>
            <a:r>
              <a:rPr b="0" i="0" lang="en-US" sz="2220" u="none" cap="none" strike="noStrike">
                <a:solidFill>
                  <a:schemeClr val="lt1"/>
                </a:solidFill>
                <a:latin typeface="PT Serif"/>
                <a:ea typeface="PT Serif"/>
                <a:cs typeface="PT Serif"/>
                <a:sym typeface="PT Serif"/>
              </a:rPr>
              <a:t>parent</a:t>
            </a:r>
            <a:endParaRPr/>
          </a:p>
          <a:p>
            <a:pPr indent="-514350" lvl="1" marL="971550" marR="0" rtl="0" algn="l">
              <a:lnSpc>
                <a:spcPct val="90000"/>
              </a:lnSpc>
              <a:spcBef>
                <a:spcPts val="600"/>
              </a:spcBef>
              <a:spcAft>
                <a:spcPts val="0"/>
              </a:spcAft>
              <a:buClr>
                <a:schemeClr val="lt1"/>
              </a:buClr>
              <a:buSzPts val="2220"/>
              <a:buFont typeface="Calibri"/>
              <a:buAutoNum type="arabicPeriod"/>
            </a:pPr>
            <a:r>
              <a:rPr b="0" i="0" lang="en-US" sz="2220" u="none" cap="none" strike="noStrike">
                <a:solidFill>
                  <a:schemeClr val="lt1"/>
                </a:solidFill>
                <a:latin typeface="PT Serif"/>
                <a:ea typeface="PT Serif"/>
                <a:cs typeface="PT Serif"/>
                <a:sym typeface="PT Serif"/>
              </a:rPr>
              <a:t>adult siblings</a:t>
            </a:r>
            <a:endParaRPr/>
          </a:p>
          <a:p>
            <a:pPr indent="-514350" lvl="1" marL="971550" marR="0" rtl="0" algn="l">
              <a:lnSpc>
                <a:spcPct val="90000"/>
              </a:lnSpc>
              <a:spcBef>
                <a:spcPts val="600"/>
              </a:spcBef>
              <a:spcAft>
                <a:spcPts val="0"/>
              </a:spcAft>
              <a:buClr>
                <a:schemeClr val="lt1"/>
              </a:buClr>
              <a:buSzPts val="2220"/>
              <a:buFont typeface="Calibri"/>
              <a:buAutoNum type="arabicPeriod"/>
            </a:pPr>
            <a:r>
              <a:rPr b="0" i="0" lang="en-US" sz="2220" u="none" cap="none" strike="noStrike">
                <a:solidFill>
                  <a:schemeClr val="lt1"/>
                </a:solidFill>
                <a:latin typeface="PT Serif"/>
                <a:ea typeface="PT Serif"/>
                <a:cs typeface="PT Serif"/>
                <a:sym typeface="PT Serif"/>
              </a:rPr>
              <a:t>Any other relative of the patient in the descending order of blood relationship; or</a:t>
            </a:r>
            <a:endParaRPr/>
          </a:p>
          <a:p>
            <a:pPr indent="-514350" lvl="1" marL="971550" marR="0" rtl="0" algn="l">
              <a:lnSpc>
                <a:spcPct val="90000"/>
              </a:lnSpc>
              <a:spcBef>
                <a:spcPts val="600"/>
              </a:spcBef>
              <a:spcAft>
                <a:spcPts val="0"/>
              </a:spcAft>
              <a:buClr>
                <a:schemeClr val="lt1"/>
              </a:buClr>
              <a:buSzPts val="2220"/>
              <a:buFont typeface="Calibri"/>
              <a:buAutoNum type="arabicPeriod"/>
            </a:pPr>
            <a:r>
              <a:rPr b="0" i="0" lang="en-US" sz="2220" u="none" cap="none" strike="noStrike">
                <a:solidFill>
                  <a:schemeClr val="lt1"/>
                </a:solidFill>
                <a:latin typeface="PT Serif"/>
                <a:ea typeface="PT Serif"/>
                <a:cs typeface="PT Serif"/>
                <a:sym typeface="PT Serif"/>
              </a:rPr>
              <a:t>Any adult! Unless it involves the withholding or withdrawing of a life-prolonging procedure; and </a:t>
            </a:r>
            <a:r>
              <a:rPr b="0" i="0" lang="en-US" sz="2220" u="none" cap="none" strike="noStrike">
                <a:solidFill>
                  <a:srgbClr val="00B0F0"/>
                </a:solidFill>
                <a:latin typeface="PT Serif"/>
                <a:ea typeface="PT Serif"/>
                <a:cs typeface="PT Serif"/>
                <a:sym typeface="PT Serif"/>
              </a:rPr>
              <a:t>excludes</a:t>
            </a:r>
            <a:r>
              <a:rPr b="0" i="0" lang="en-US" sz="2220" u="none" cap="none" strike="noStrike">
                <a:solidFill>
                  <a:schemeClr val="lt1"/>
                </a:solidFill>
                <a:latin typeface="PT Serif"/>
                <a:ea typeface="PT Serif"/>
                <a:cs typeface="PT Serif"/>
                <a:sym typeface="PT Serif"/>
              </a:rPr>
              <a:t> any director, employee, or agent of a </a:t>
            </a:r>
            <a:r>
              <a:rPr b="0" i="0" lang="en-US" sz="2220" u="none" cap="none" strike="noStrike">
                <a:solidFill>
                  <a:srgbClr val="00B0F0"/>
                </a:solidFill>
                <a:latin typeface="PT Serif"/>
                <a:ea typeface="PT Serif"/>
                <a:cs typeface="PT Serif"/>
                <a:sym typeface="PT Serif"/>
              </a:rPr>
              <a:t>health care provider </a:t>
            </a:r>
            <a:r>
              <a:rPr b="0" i="0" lang="en-US" sz="2220" u="none" cap="none" strike="noStrike">
                <a:solidFill>
                  <a:schemeClr val="lt1"/>
                </a:solidFill>
                <a:latin typeface="PT Serif"/>
                <a:ea typeface="PT Serif"/>
                <a:cs typeface="PT Serif"/>
                <a:sym typeface="PT Serif"/>
              </a:rPr>
              <a:t>currently involved in the care of the patient.</a:t>
            </a:r>
            <a:endParaRPr b="0" i="0" sz="2220" u="none" cap="none" strike="noStrike">
              <a:solidFill>
                <a:schemeClr val="lt1"/>
              </a:solidFill>
              <a:latin typeface="Calibri"/>
              <a:ea typeface="Calibri"/>
              <a:cs typeface="Calibri"/>
              <a:sym typeface="Calibri"/>
            </a:endParaRPr>
          </a:p>
          <a:p>
            <a:pPr indent="-64135" lvl="0" marL="228600" marR="0" rtl="0" algn="l">
              <a:lnSpc>
                <a:spcPct val="90000"/>
              </a:lnSpc>
              <a:spcBef>
                <a:spcPts val="1600"/>
              </a:spcBef>
              <a:spcAft>
                <a:spcPts val="0"/>
              </a:spcAft>
              <a:buClr>
                <a:schemeClr val="lt1"/>
              </a:buClr>
              <a:buSzPts val="2590"/>
              <a:buFont typeface="Arial"/>
              <a:buNone/>
            </a:pPr>
            <a:r>
              <a:t/>
            </a:r>
            <a:endParaRPr b="0" i="0" sz="259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Where</a:t>
            </a:r>
            <a:endParaRPr/>
          </a:p>
        </p:txBody>
      </p:sp>
      <p:sp>
        <p:nvSpPr>
          <p:cNvPr id="202" name="Google Shape;202;p29"/>
          <p:cNvSpPr txBox="1"/>
          <p:nvPr>
            <p:ph idx="1" type="body"/>
          </p:nvPr>
        </p:nvSpPr>
        <p:spPr>
          <a:xfrm>
            <a:off x="838200" y="1415562"/>
            <a:ext cx="10515600" cy="4761401"/>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3330"/>
              <a:buFont typeface="Arial"/>
              <a:buChar char="•"/>
            </a:pPr>
            <a:r>
              <a:rPr b="0" i="0" lang="en-US" sz="3330" u="none" cap="none" strike="noStrike">
                <a:solidFill>
                  <a:schemeClr val="lt1"/>
                </a:solidFill>
                <a:latin typeface="Calibri"/>
                <a:ea typeface="Calibri"/>
                <a:cs typeface="Calibri"/>
                <a:sym typeface="Calibri"/>
              </a:rPr>
              <a:t>is POA accepted</a:t>
            </a:r>
            <a:endParaRPr/>
          </a:p>
          <a:p>
            <a:pPr indent="-228600" lvl="1" marL="685800" marR="0" rtl="0" algn="l">
              <a:lnSpc>
                <a:spcPct val="70000"/>
              </a:lnSpc>
              <a:spcBef>
                <a:spcPts val="500"/>
              </a:spcBef>
              <a:spcAft>
                <a:spcPts val="0"/>
              </a:spcAft>
              <a:buClr>
                <a:schemeClr val="lt1"/>
              </a:buClr>
              <a:buSzPts val="2960"/>
              <a:buFont typeface="Arial"/>
              <a:buChar char="•"/>
            </a:pPr>
            <a:r>
              <a:rPr b="0" i="0" lang="en-US" sz="2960" u="none" cap="none" strike="noStrike">
                <a:solidFill>
                  <a:schemeClr val="lt1"/>
                </a:solidFill>
                <a:latin typeface="Calibri"/>
                <a:ea typeface="Calibri"/>
                <a:cs typeface="Calibri"/>
                <a:sym typeface="Calibri"/>
              </a:rPr>
              <a:t>See also UPOAA for general POA</a:t>
            </a:r>
            <a:endParaRPr/>
          </a:p>
          <a:p>
            <a:pPr indent="-228600" lvl="1" marL="685800" marR="0" rtl="0" algn="l">
              <a:lnSpc>
                <a:spcPct val="70000"/>
              </a:lnSpc>
              <a:spcBef>
                <a:spcPts val="500"/>
              </a:spcBef>
              <a:spcAft>
                <a:spcPts val="0"/>
              </a:spcAft>
              <a:buClr>
                <a:schemeClr val="lt1"/>
              </a:buClr>
              <a:buSzPts val="2960"/>
              <a:buFont typeface="Arial"/>
              <a:buChar char="•"/>
            </a:pPr>
            <a:r>
              <a:rPr b="0" i="0" lang="en-US" sz="2960" u="none" cap="none" strike="noStrike">
                <a:solidFill>
                  <a:schemeClr val="lt1"/>
                </a:solidFill>
                <a:latin typeface="Calibri"/>
                <a:ea typeface="Calibri"/>
                <a:cs typeface="Calibri"/>
                <a:sym typeface="Calibri"/>
              </a:rPr>
              <a:t>Healthcare – if properly executed – any medical provider or agency that needs “informed medical consent” (e.g. pharmacy, health insurance)</a:t>
            </a:r>
            <a:endParaRPr/>
          </a:p>
          <a:p>
            <a:pPr indent="-228600" lvl="0" marL="228600" marR="0" rtl="0" algn="l">
              <a:lnSpc>
                <a:spcPct val="70000"/>
              </a:lnSpc>
              <a:spcBef>
                <a:spcPts val="1000"/>
              </a:spcBef>
              <a:spcAft>
                <a:spcPts val="0"/>
              </a:spcAft>
              <a:buClr>
                <a:schemeClr val="lt1"/>
              </a:buClr>
              <a:buSzPts val="3330"/>
              <a:buFont typeface="Arial"/>
              <a:buChar char="•"/>
            </a:pPr>
            <a:r>
              <a:rPr b="0" i="0" lang="en-US" sz="3330" u="none" cap="none" strike="noStrike">
                <a:solidFill>
                  <a:schemeClr val="lt1"/>
                </a:solidFill>
                <a:latin typeface="Calibri"/>
                <a:ea typeface="Calibri"/>
                <a:cs typeface="Calibri"/>
                <a:sym typeface="Calibri"/>
              </a:rPr>
              <a:t>Is it found?</a:t>
            </a:r>
            <a:endParaRPr/>
          </a:p>
          <a:p>
            <a:pPr indent="-228600" lvl="1" marL="685800" marR="0" rtl="0" algn="l">
              <a:lnSpc>
                <a:spcPct val="70000"/>
              </a:lnSpc>
              <a:spcBef>
                <a:spcPts val="500"/>
              </a:spcBef>
              <a:spcAft>
                <a:spcPts val="0"/>
              </a:spcAft>
              <a:buClr>
                <a:schemeClr val="lt1"/>
              </a:buClr>
              <a:buSzPts val="2960"/>
              <a:buFont typeface="Arial"/>
              <a:buChar char="•"/>
            </a:pPr>
            <a:r>
              <a:rPr b="0" i="0" lang="en-US" sz="2960" u="none" cap="none" strike="noStrike">
                <a:solidFill>
                  <a:schemeClr val="lt1"/>
                </a:solidFill>
                <a:latin typeface="Calibri"/>
                <a:ea typeface="Calibri"/>
                <a:cs typeface="Calibri"/>
                <a:sym typeface="Calibri"/>
              </a:rPr>
              <a:t>Gathering dust in Safety Deposit box</a:t>
            </a:r>
            <a:endParaRPr/>
          </a:p>
          <a:p>
            <a:pPr indent="-228600" lvl="1" marL="685800" marR="0" rtl="0" algn="l">
              <a:lnSpc>
                <a:spcPct val="70000"/>
              </a:lnSpc>
              <a:spcBef>
                <a:spcPts val="500"/>
              </a:spcBef>
              <a:spcAft>
                <a:spcPts val="0"/>
              </a:spcAft>
              <a:buClr>
                <a:schemeClr val="lt1"/>
              </a:buClr>
              <a:buSzPts val="2960"/>
              <a:buFont typeface="Arial"/>
              <a:buChar char="•"/>
            </a:pPr>
            <a:r>
              <a:rPr b="0" i="0" lang="en-US" sz="2960" u="none" cap="none" strike="noStrike">
                <a:solidFill>
                  <a:schemeClr val="lt1"/>
                </a:solidFill>
                <a:latin typeface="Calibri"/>
                <a:ea typeface="Calibri"/>
                <a:cs typeface="Calibri"/>
                <a:sym typeface="Calibri"/>
              </a:rPr>
              <a:t>Copies with Fiduciaries (agent or other trusted advisors/family members</a:t>
            </a:r>
            <a:endParaRPr/>
          </a:p>
          <a:p>
            <a:pPr indent="-228600" lvl="1" marL="685800" marR="0" rtl="0" algn="l">
              <a:lnSpc>
                <a:spcPct val="70000"/>
              </a:lnSpc>
              <a:spcBef>
                <a:spcPts val="500"/>
              </a:spcBef>
              <a:spcAft>
                <a:spcPts val="0"/>
              </a:spcAft>
              <a:buClr>
                <a:schemeClr val="lt1"/>
              </a:buClr>
              <a:buSzPts val="2960"/>
              <a:buFont typeface="Arial"/>
              <a:buChar char="•"/>
            </a:pPr>
            <a:r>
              <a:rPr b="0" i="0" lang="en-US" sz="2960" u="none" cap="none" strike="noStrike">
                <a:solidFill>
                  <a:schemeClr val="lt1"/>
                </a:solidFill>
                <a:latin typeface="Calibri"/>
                <a:ea typeface="Calibri"/>
                <a:cs typeface="Calibri"/>
                <a:sym typeface="Calibri"/>
              </a:rPr>
              <a:t>Recorded at Circuit Court</a:t>
            </a:r>
            <a:endParaRPr/>
          </a:p>
          <a:p>
            <a:pPr indent="-228600" lvl="1" marL="685800" marR="0" rtl="0" algn="l">
              <a:lnSpc>
                <a:spcPct val="70000"/>
              </a:lnSpc>
              <a:spcBef>
                <a:spcPts val="500"/>
              </a:spcBef>
              <a:spcAft>
                <a:spcPts val="0"/>
              </a:spcAft>
              <a:buClr>
                <a:schemeClr val="lt1"/>
              </a:buClr>
              <a:buSzPts val="2960"/>
              <a:buFont typeface="Arial"/>
              <a:buChar char="•"/>
            </a:pPr>
            <a:r>
              <a:rPr b="0" i="0" lang="en-US" sz="2960" u="none" cap="none" strike="noStrike">
                <a:solidFill>
                  <a:schemeClr val="lt1"/>
                </a:solidFill>
                <a:latin typeface="Calibri"/>
                <a:ea typeface="Calibri"/>
                <a:cs typeface="Calibri"/>
                <a:sym typeface="Calibri"/>
              </a:rPr>
              <a:t>Online in Central Registries (e.g. VDH Registry for AMD/HCPOA) or other online registries</a:t>
            </a:r>
            <a:endParaRPr/>
          </a:p>
          <a:p>
            <a:pPr indent="0" lvl="0" marL="0" marR="0" rtl="0" algn="l">
              <a:lnSpc>
                <a:spcPct val="70000"/>
              </a:lnSpc>
              <a:spcBef>
                <a:spcPts val="1000"/>
              </a:spcBef>
              <a:spcAft>
                <a:spcPts val="0"/>
              </a:spcAft>
              <a:buClr>
                <a:schemeClr val="lt1"/>
              </a:buClr>
              <a:buFont typeface="Arial"/>
              <a:buNone/>
            </a:pPr>
            <a:r>
              <a:t/>
            </a:r>
            <a:endParaRPr b="0" i="0" sz="259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838200" y="365125"/>
            <a:ext cx="5974080" cy="100647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6000" u="none" cap="none" strike="noStrike">
                <a:solidFill>
                  <a:srgbClr val="FFC000"/>
                </a:solidFill>
                <a:latin typeface="Calibri"/>
                <a:ea typeface="Calibri"/>
                <a:cs typeface="Calibri"/>
                <a:sym typeface="Calibri"/>
              </a:rPr>
              <a:t>When</a:t>
            </a:r>
            <a:endParaRPr b="0" i="0" sz="4400" u="none" cap="none" strike="noStrike">
              <a:solidFill>
                <a:srgbClr val="FFC000"/>
              </a:solidFill>
              <a:latin typeface="Calibri"/>
              <a:ea typeface="Calibri"/>
              <a:cs typeface="Calibri"/>
              <a:sym typeface="Calibri"/>
            </a:endParaRPr>
          </a:p>
        </p:txBody>
      </p:sp>
      <p:sp>
        <p:nvSpPr>
          <p:cNvPr id="208" name="Google Shape;208;p30"/>
          <p:cNvSpPr txBox="1"/>
          <p:nvPr>
            <p:ph idx="1" type="body"/>
          </p:nvPr>
        </p:nvSpPr>
        <p:spPr>
          <a:xfrm>
            <a:off x="920496" y="1389888"/>
            <a:ext cx="10061448" cy="5037991"/>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3607"/>
              <a:buFont typeface="Arial"/>
              <a:buChar char="•"/>
            </a:pPr>
            <a:r>
              <a:rPr b="0" i="0" lang="en-US" sz="3607" u="none" cap="none" strike="noStrike">
                <a:solidFill>
                  <a:schemeClr val="lt1"/>
                </a:solidFill>
                <a:latin typeface="Calibri"/>
                <a:ea typeface="Calibri"/>
                <a:cs typeface="Calibri"/>
                <a:sym typeface="Calibri"/>
              </a:rPr>
              <a:t>effective ?</a:t>
            </a:r>
            <a:endParaRPr/>
          </a:p>
          <a:p>
            <a:pPr indent="-228600" lvl="1" marL="685800" marR="0" rtl="0" algn="l">
              <a:lnSpc>
                <a:spcPct val="70000"/>
              </a:lnSpc>
              <a:spcBef>
                <a:spcPts val="500"/>
              </a:spcBef>
              <a:spcAft>
                <a:spcPts val="0"/>
              </a:spcAft>
              <a:buClr>
                <a:schemeClr val="lt1"/>
              </a:buClr>
              <a:buSzPts val="3237"/>
              <a:buFont typeface="Arial"/>
              <a:buChar char="•"/>
            </a:pPr>
            <a:r>
              <a:rPr b="0" i="0" lang="en-US" sz="3237" u="none" cap="none" strike="noStrike">
                <a:solidFill>
                  <a:schemeClr val="lt1"/>
                </a:solidFill>
                <a:latin typeface="Calibri"/>
                <a:ea typeface="Calibri"/>
                <a:cs typeface="Calibri"/>
                <a:sym typeface="Calibri"/>
              </a:rPr>
              <a:t>By “default” it is effective immediately upon signing</a:t>
            </a:r>
            <a:endParaRPr/>
          </a:p>
          <a:p>
            <a:pPr indent="-228600" lvl="1" marL="685800" marR="0" rtl="0" algn="l">
              <a:lnSpc>
                <a:spcPct val="70000"/>
              </a:lnSpc>
              <a:spcBef>
                <a:spcPts val="500"/>
              </a:spcBef>
              <a:spcAft>
                <a:spcPts val="0"/>
              </a:spcAft>
              <a:buClr>
                <a:schemeClr val="lt1"/>
              </a:buClr>
              <a:buSzPts val="3237"/>
              <a:buFont typeface="Arial"/>
              <a:buChar char="•"/>
            </a:pPr>
            <a:r>
              <a:rPr b="0" i="0" lang="en-US" sz="3237" u="none" cap="none" strike="noStrike">
                <a:solidFill>
                  <a:schemeClr val="lt1"/>
                </a:solidFill>
                <a:latin typeface="Calibri"/>
                <a:ea typeface="Calibri"/>
                <a:cs typeface="Calibri"/>
                <a:sym typeface="Calibri"/>
              </a:rPr>
              <a:t>Can create “springing” POA that becomes effective upon certain event occurring, usually loss of capacity</a:t>
            </a:r>
            <a:endParaRPr/>
          </a:p>
          <a:p>
            <a:pPr indent="-228600" lvl="2" marL="1143000" marR="0" rtl="0" algn="l">
              <a:lnSpc>
                <a:spcPct val="70000"/>
              </a:lnSpc>
              <a:spcBef>
                <a:spcPts val="500"/>
              </a:spcBef>
              <a:spcAft>
                <a:spcPts val="0"/>
              </a:spcAft>
              <a:buClr>
                <a:schemeClr val="lt1"/>
              </a:buClr>
              <a:buSzPts val="2775"/>
              <a:buFont typeface="Arial"/>
              <a:buChar char="•"/>
            </a:pPr>
            <a:r>
              <a:rPr b="0" i="0" lang="en-US" sz="2775" u="none" cap="none" strike="noStrike">
                <a:solidFill>
                  <a:schemeClr val="lt1"/>
                </a:solidFill>
                <a:latin typeface="Calibri"/>
                <a:ea typeface="Calibri"/>
                <a:cs typeface="Calibri"/>
                <a:sym typeface="Calibri"/>
              </a:rPr>
              <a:t>(if this is the case, should define how capacity is determined)</a:t>
            </a:r>
            <a:endParaRPr/>
          </a:p>
          <a:p>
            <a:pPr indent="-228600" lvl="0" marL="228600" marR="0" rtl="0" algn="l">
              <a:lnSpc>
                <a:spcPct val="70000"/>
              </a:lnSpc>
              <a:spcBef>
                <a:spcPts val="1000"/>
              </a:spcBef>
              <a:spcAft>
                <a:spcPts val="0"/>
              </a:spcAft>
              <a:buClr>
                <a:schemeClr val="lt1"/>
              </a:buClr>
              <a:buSzPts val="3607"/>
              <a:buFont typeface="Arial"/>
              <a:buChar char="•"/>
            </a:pPr>
            <a:r>
              <a:rPr b="0" i="0" lang="en-US" sz="3607" u="none" cap="none" strike="noStrike">
                <a:solidFill>
                  <a:schemeClr val="lt1"/>
                </a:solidFill>
                <a:latin typeface="Calibri"/>
                <a:ea typeface="Calibri"/>
                <a:cs typeface="Calibri"/>
                <a:sym typeface="Calibri"/>
              </a:rPr>
              <a:t>should it be used</a:t>
            </a:r>
            <a:endParaRPr/>
          </a:p>
          <a:p>
            <a:pPr indent="-228600" lvl="1" marL="685800" marR="0" rtl="0" algn="l">
              <a:lnSpc>
                <a:spcPct val="70000"/>
              </a:lnSpc>
              <a:spcBef>
                <a:spcPts val="500"/>
              </a:spcBef>
              <a:spcAft>
                <a:spcPts val="0"/>
              </a:spcAft>
              <a:buClr>
                <a:schemeClr val="lt1"/>
              </a:buClr>
              <a:buSzPts val="3237"/>
              <a:buFont typeface="Arial"/>
              <a:buChar char="•"/>
            </a:pPr>
            <a:r>
              <a:rPr b="0" i="0" lang="en-US" sz="3237" u="none" cap="none" strike="noStrike">
                <a:solidFill>
                  <a:schemeClr val="lt1"/>
                </a:solidFill>
                <a:latin typeface="Calibri"/>
                <a:ea typeface="Calibri"/>
                <a:cs typeface="Calibri"/>
                <a:sym typeface="Calibri"/>
              </a:rPr>
              <a:t>HCPOA – only upon determination of incapacity</a:t>
            </a:r>
            <a:endParaRPr/>
          </a:p>
          <a:p>
            <a:pPr indent="-228600" lvl="1" marL="685800" marR="0" rtl="0" algn="l">
              <a:lnSpc>
                <a:spcPct val="70000"/>
              </a:lnSpc>
              <a:spcBef>
                <a:spcPts val="500"/>
              </a:spcBef>
              <a:spcAft>
                <a:spcPts val="0"/>
              </a:spcAft>
              <a:buClr>
                <a:schemeClr val="lt1"/>
              </a:buClr>
              <a:buSzPts val="3237"/>
              <a:buFont typeface="Arial"/>
              <a:buChar char="•"/>
            </a:pPr>
            <a:r>
              <a:rPr b="0" i="0" lang="en-US" sz="3237" u="none" cap="none" strike="noStrike">
                <a:solidFill>
                  <a:schemeClr val="lt1"/>
                </a:solidFill>
                <a:latin typeface="Calibri"/>
                <a:ea typeface="Calibri"/>
                <a:cs typeface="Calibri"/>
                <a:sym typeface="Calibri"/>
              </a:rPr>
              <a:t>POA – only in Principal’s best interest and at Principal’s direction unless/until Principal is not able.</a:t>
            </a:r>
            <a:endParaRPr/>
          </a:p>
          <a:p>
            <a:pPr indent="-228600" lvl="0" marL="228600" marR="0" rtl="0" algn="l">
              <a:lnSpc>
                <a:spcPct val="70000"/>
              </a:lnSpc>
              <a:spcBef>
                <a:spcPts val="1000"/>
              </a:spcBef>
              <a:spcAft>
                <a:spcPts val="0"/>
              </a:spcAft>
              <a:buClr>
                <a:schemeClr val="lt1"/>
              </a:buClr>
              <a:buSzPts val="3607"/>
              <a:buFont typeface="Arial"/>
              <a:buChar char="•"/>
            </a:pPr>
            <a:r>
              <a:rPr b="0" i="0" lang="en-US" sz="3607" u="none" cap="none" strike="noStrike">
                <a:solidFill>
                  <a:schemeClr val="lt1"/>
                </a:solidFill>
                <a:latin typeface="Calibri"/>
                <a:ea typeface="Calibri"/>
                <a:cs typeface="Calibri"/>
                <a:sym typeface="Calibri"/>
              </a:rPr>
              <a:t>being MIS-Used – anytime it is not in Principal’s interest or against Principal’s will (if sound of mind)</a:t>
            </a:r>
            <a:endParaRPr b="0" i="0" sz="3237" u="none" cap="none" strike="noStrike">
              <a:solidFill>
                <a:schemeClr val="lt1"/>
              </a:solidFill>
              <a:latin typeface="Calibri"/>
              <a:ea typeface="Calibri"/>
              <a:cs typeface="Calibri"/>
              <a:sym typeface="Calibri"/>
            </a:endParaRPr>
          </a:p>
          <a:p>
            <a:pPr indent="-64135" lvl="0" marL="228600" marR="0" rtl="0" algn="l">
              <a:lnSpc>
                <a:spcPct val="70000"/>
              </a:lnSpc>
              <a:spcBef>
                <a:spcPts val="1000"/>
              </a:spcBef>
              <a:spcAft>
                <a:spcPts val="0"/>
              </a:spcAft>
              <a:buClr>
                <a:schemeClr val="lt1"/>
              </a:buClr>
              <a:buSzPts val="2590"/>
              <a:buFont typeface="Arial"/>
              <a:buNone/>
            </a:pPr>
            <a:r>
              <a:t/>
            </a:r>
            <a:endParaRPr b="0" i="0" sz="259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6000" u="none" cap="none" strike="noStrike">
                <a:solidFill>
                  <a:srgbClr val="FFC000"/>
                </a:solidFill>
                <a:latin typeface="Calibri"/>
                <a:ea typeface="Calibri"/>
                <a:cs typeface="Calibri"/>
                <a:sym typeface="Calibri"/>
              </a:rPr>
              <a:t>How….</a:t>
            </a:r>
            <a:endParaRPr/>
          </a:p>
        </p:txBody>
      </p:sp>
      <p:sp>
        <p:nvSpPr>
          <p:cNvPr id="214" name="Google Shape;214;p31"/>
          <p:cNvSpPr txBox="1"/>
          <p:nvPr>
            <p:ph idx="1" type="body"/>
          </p:nvPr>
        </p:nvSpPr>
        <p:spPr>
          <a:xfrm>
            <a:off x="618392" y="1937069"/>
            <a:ext cx="4920762" cy="437580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Legally (properly) acquired and executed but may </a:t>
            </a:r>
            <a:r>
              <a:rPr b="1" i="0" lang="en-US" sz="3200" u="none" cap="none" strike="noStrike">
                <a:solidFill>
                  <a:schemeClr val="lt1"/>
                </a:solidFill>
                <a:latin typeface="Calibri"/>
                <a:ea typeface="Calibri"/>
                <a:cs typeface="Calibri"/>
                <a:sym typeface="Calibri"/>
              </a:rPr>
              <a:t>misuse</a:t>
            </a:r>
            <a:r>
              <a:rPr b="0" i="0" lang="en-US" sz="3200" u="none" cap="none" strike="noStrike">
                <a:solidFill>
                  <a:schemeClr val="lt1"/>
                </a:solidFill>
                <a:latin typeface="Calibri"/>
                <a:ea typeface="Calibri"/>
                <a:cs typeface="Calibri"/>
                <a:sym typeface="Calibri"/>
              </a:rPr>
              <a:t> by unintentionally failing to </a:t>
            </a:r>
            <a:endParaRPr/>
          </a:p>
          <a:p>
            <a:pPr indent="-228600" lvl="1" marL="685800" marR="0" rtl="0" algn="l">
              <a:lnSpc>
                <a:spcPct val="90000"/>
              </a:lnSpc>
              <a:spcBef>
                <a:spcPts val="5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Keep detailed records</a:t>
            </a:r>
            <a:endParaRPr/>
          </a:p>
          <a:p>
            <a:pPr indent="-228600" lvl="1" marL="685800" marR="0" rtl="0" algn="l">
              <a:lnSpc>
                <a:spcPct val="90000"/>
              </a:lnSpc>
              <a:spcBef>
                <a:spcPts val="5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Maintain separate accounts (must not commingle funds)</a:t>
            </a:r>
            <a:endParaRPr/>
          </a:p>
          <a:p>
            <a:pPr indent="-228600" lvl="1" marL="685800" marR="0" rtl="0" algn="l">
              <a:lnSpc>
                <a:spcPct val="90000"/>
              </a:lnSpc>
              <a:spcBef>
                <a:spcPts val="5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Spend or act only for best interest of principal</a:t>
            </a:r>
            <a:endParaRPr/>
          </a:p>
        </p:txBody>
      </p:sp>
      <p:pic>
        <p:nvPicPr>
          <p:cNvPr id="215" name="Google Shape;215;p31"/>
          <p:cNvPicPr preferRelativeResize="0"/>
          <p:nvPr/>
        </p:nvPicPr>
        <p:blipFill rotWithShape="1">
          <a:blip r:embed="rId3">
            <a:alphaModFix/>
          </a:blip>
          <a:srcRect b="0" l="0" r="0" t="0"/>
          <a:stretch/>
        </p:blipFill>
        <p:spPr>
          <a:xfrm>
            <a:off x="6213641" y="2230813"/>
            <a:ext cx="5561924" cy="37153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5400" u="none" cap="none" strike="noStrike">
                <a:solidFill>
                  <a:srgbClr val="FFC000"/>
                </a:solidFill>
                <a:latin typeface="Calibri"/>
                <a:ea typeface="Calibri"/>
                <a:cs typeface="Calibri"/>
                <a:sym typeface="Calibri"/>
              </a:rPr>
              <a:t>How….</a:t>
            </a:r>
            <a:endParaRPr/>
          </a:p>
        </p:txBody>
      </p:sp>
      <p:sp>
        <p:nvSpPr>
          <p:cNvPr id="221" name="Google Shape;221;p32"/>
          <p:cNvSpPr txBox="1"/>
          <p:nvPr>
            <p:ph idx="1" type="body"/>
          </p:nvPr>
        </p:nvSpPr>
        <p:spPr>
          <a:xfrm>
            <a:off x="838199" y="1597024"/>
            <a:ext cx="10006585" cy="4566031"/>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3600"/>
              <a:buFont typeface="Arial"/>
              <a:buChar char="•"/>
            </a:pPr>
            <a:r>
              <a:rPr b="0" i="0" lang="en-US" sz="3600" u="none" cap="none" strike="noStrike">
                <a:solidFill>
                  <a:schemeClr val="lt1"/>
                </a:solidFill>
                <a:latin typeface="Calibri"/>
                <a:ea typeface="Calibri"/>
                <a:cs typeface="Calibri"/>
                <a:sym typeface="Calibri"/>
              </a:rPr>
              <a:t>Legally (properly) acquired and executed may </a:t>
            </a:r>
            <a:r>
              <a:rPr b="1" i="0" lang="en-US" sz="3600" u="none" cap="none" strike="noStrike">
                <a:solidFill>
                  <a:schemeClr val="lt1"/>
                </a:solidFill>
                <a:latin typeface="Calibri"/>
                <a:ea typeface="Calibri"/>
                <a:cs typeface="Calibri"/>
                <a:sym typeface="Calibri"/>
              </a:rPr>
              <a:t>misuse</a:t>
            </a:r>
            <a:r>
              <a:rPr b="0" i="0" lang="en-US" sz="3600" u="none" cap="none" strike="noStrike">
                <a:solidFill>
                  <a:schemeClr val="lt1"/>
                </a:solidFill>
                <a:latin typeface="Calibri"/>
                <a:ea typeface="Calibri"/>
                <a:cs typeface="Calibri"/>
                <a:sym typeface="Calibri"/>
              </a:rPr>
              <a:t> by</a:t>
            </a:r>
            <a:endParaRPr/>
          </a:p>
          <a:p>
            <a:pPr indent="-228600" lvl="1" marL="685800" marR="0" rtl="0" algn="l">
              <a:lnSpc>
                <a:spcPct val="90000"/>
              </a:lnSpc>
              <a:spcBef>
                <a:spcPts val="5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Wrongly dissipating assets or property (“waste”)</a:t>
            </a:r>
            <a:endParaRPr/>
          </a:p>
          <a:p>
            <a:pPr indent="-228600" lvl="1" marL="685800" marR="0" rtl="0" algn="l">
              <a:lnSpc>
                <a:spcPct val="90000"/>
              </a:lnSpc>
              <a:spcBef>
                <a:spcPts val="5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Using money or property for benefit of self or another (not principal) or ‘self dealing’</a:t>
            </a:r>
            <a:endParaRPr/>
          </a:p>
          <a:p>
            <a:pPr indent="-228600" lvl="1" marL="685800" marR="0" rtl="0" algn="l">
              <a:lnSpc>
                <a:spcPct val="90000"/>
              </a:lnSpc>
              <a:spcBef>
                <a:spcPts val="5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Neglect – accepting authority to act and failing to do so</a:t>
            </a:r>
            <a:endParaRPr/>
          </a:p>
          <a:p>
            <a:pPr indent="-228600" lvl="1" marL="685800" marR="0" rtl="0" algn="l">
              <a:lnSpc>
                <a:spcPct val="90000"/>
              </a:lnSpc>
              <a:spcBef>
                <a:spcPts val="5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Abandon – similar to Neglect – but abandons altogether, not just certain acts</a:t>
            </a:r>
            <a:endParaRPr/>
          </a:p>
          <a:p>
            <a:pPr indent="0" lvl="0" marL="0" marR="0" rtl="0" algn="l">
              <a:lnSpc>
                <a:spcPct val="90000"/>
              </a:lnSpc>
              <a:spcBef>
                <a:spcPts val="1000"/>
              </a:spcBef>
              <a:spcAft>
                <a:spcPts val="0"/>
              </a:spcAft>
              <a:buClr>
                <a:schemeClr val="lt1"/>
              </a:buClr>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3"/>
          <p:cNvPicPr preferRelativeResize="0"/>
          <p:nvPr/>
        </p:nvPicPr>
        <p:blipFill rotWithShape="1">
          <a:blip r:embed="rId3">
            <a:alphaModFix/>
          </a:blip>
          <a:srcRect b="0" l="15826" r="6924" t="0"/>
          <a:stretch/>
        </p:blipFill>
        <p:spPr>
          <a:xfrm>
            <a:off x="20" y="10"/>
            <a:ext cx="4635571" cy="6857990"/>
          </a:xfrm>
          <a:prstGeom prst="rect">
            <a:avLst/>
          </a:prstGeom>
          <a:noFill/>
          <a:ln>
            <a:noFill/>
          </a:ln>
        </p:spPr>
      </p:pic>
      <p:cxnSp>
        <p:nvCxnSpPr>
          <p:cNvPr id="227" name="Google Shape;227;p33"/>
          <p:cNvCxnSpPr/>
          <p:nvPr/>
        </p:nvCxnSpPr>
        <p:spPr>
          <a:xfrm>
            <a:off x="5080934" y="2115117"/>
            <a:ext cx="6309360" cy="0"/>
          </a:xfrm>
          <a:prstGeom prst="straightConnector1">
            <a:avLst/>
          </a:prstGeom>
          <a:noFill/>
          <a:ln cap="flat" cmpd="sng" w="19050">
            <a:solidFill>
              <a:schemeClr val="accent1"/>
            </a:solidFill>
            <a:prstDash val="solid"/>
            <a:miter lim="8000"/>
            <a:headEnd len="sm" w="sm" type="none"/>
            <a:tailEnd len="sm" w="sm" type="none"/>
          </a:ln>
        </p:spPr>
      </p:cxnSp>
      <p:sp>
        <p:nvSpPr>
          <p:cNvPr id="228" name="Google Shape;228;p33"/>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CC00"/>
              </a:buClr>
              <a:buFont typeface="Calibri"/>
              <a:buNone/>
            </a:pPr>
            <a:r>
              <a:rPr b="0" i="0" lang="en-US" sz="6000" u="none" cap="none" strike="noStrike">
                <a:solidFill>
                  <a:srgbClr val="FFCC00"/>
                </a:solidFill>
                <a:latin typeface="Calibri"/>
                <a:ea typeface="Calibri"/>
                <a:cs typeface="Calibri"/>
                <a:sym typeface="Calibri"/>
              </a:rPr>
              <a:t>How….</a:t>
            </a:r>
            <a:endParaRPr/>
          </a:p>
        </p:txBody>
      </p:sp>
      <p:sp>
        <p:nvSpPr>
          <p:cNvPr id="229" name="Google Shape;229;p33"/>
          <p:cNvSpPr txBox="1"/>
          <p:nvPr>
            <p:ph idx="1" type="body"/>
          </p:nvPr>
        </p:nvSpPr>
        <p:spPr>
          <a:xfrm>
            <a:off x="5291566" y="2511552"/>
            <a:ext cx="5934217" cy="378541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Improperly/illegally acquired </a:t>
            </a:r>
            <a:endParaRPr/>
          </a:p>
          <a:p>
            <a:pPr indent="-228600" lvl="1" marL="685800" marR="0" rtl="0" algn="l">
              <a:lnSpc>
                <a:spcPct val="90000"/>
              </a:lnSpc>
              <a:spcBef>
                <a:spcPts val="5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Thru “undue influence”</a:t>
            </a:r>
            <a:endParaRPr/>
          </a:p>
          <a:p>
            <a:pPr indent="-228600" lvl="1" marL="685800" marR="0" rtl="0" algn="l">
              <a:lnSpc>
                <a:spcPct val="90000"/>
              </a:lnSpc>
              <a:spcBef>
                <a:spcPts val="5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Threat/extortion</a:t>
            </a:r>
            <a:endParaRPr/>
          </a:p>
          <a:p>
            <a:pPr indent="-228600" lvl="1" marL="685800" marR="0" rtl="0" algn="l">
              <a:lnSpc>
                <a:spcPct val="90000"/>
              </a:lnSpc>
              <a:spcBef>
                <a:spcPts val="5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Fraudulently (incapacited person or forgery)</a:t>
            </a:r>
            <a:endParaRPr/>
          </a:p>
          <a:p>
            <a:pPr indent="-228600" lvl="0" marL="228600" marR="0" rtl="0" algn="l">
              <a:lnSpc>
                <a:spcPct val="90000"/>
              </a:lnSpc>
              <a:spcBef>
                <a:spcPts val="1000"/>
              </a:spcBef>
              <a:spcAft>
                <a:spcPts val="0"/>
              </a:spcAft>
              <a:buClr>
                <a:schemeClr val="lt1"/>
              </a:buClr>
              <a:buSzPts val="3600"/>
              <a:buFont typeface="Arial"/>
              <a:buChar char="•"/>
            </a:pPr>
            <a:r>
              <a:rPr b="0" i="0" lang="en-US" sz="3600" u="none" cap="none" strike="noStrike">
                <a:solidFill>
                  <a:schemeClr val="lt1"/>
                </a:solidFill>
                <a:latin typeface="Calibri"/>
                <a:ea typeface="Calibri"/>
                <a:cs typeface="Calibri"/>
                <a:sym typeface="Calibri"/>
              </a:rPr>
              <a:t>Improperly/illegally used – steals or dissipates assets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The issue of “Undue Influence”</a:t>
            </a:r>
            <a:endParaRPr/>
          </a:p>
        </p:txBody>
      </p:sp>
      <p:sp>
        <p:nvSpPr>
          <p:cNvPr id="235" name="Google Shape;235;p34"/>
          <p:cNvSpPr txBox="1"/>
          <p:nvPr>
            <p:ph idx="1" type="body"/>
          </p:nvPr>
        </p:nvSpPr>
        <p:spPr>
          <a:xfrm>
            <a:off x="838200" y="1690688"/>
            <a:ext cx="9851136" cy="448627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Font typeface="Arial"/>
              <a:buNone/>
            </a:pPr>
            <a:r>
              <a:rPr b="0" i="0" lang="en-US" sz="3200" u="none" cap="none" strike="noStrike">
                <a:solidFill>
                  <a:schemeClr val="lt1"/>
                </a:solidFill>
                <a:latin typeface="Roboto"/>
                <a:ea typeface="Roboto"/>
                <a:cs typeface="Roboto"/>
                <a:sym typeface="Roboto"/>
              </a:rPr>
              <a:t>Undue Influence defined:</a:t>
            </a:r>
            <a:endParaRPr/>
          </a:p>
          <a:p>
            <a:pPr indent="-228600" lvl="0" marL="228600" marR="0" rtl="0" algn="l">
              <a:lnSpc>
                <a:spcPct val="80000"/>
              </a:lnSpc>
              <a:spcBef>
                <a:spcPts val="1000"/>
              </a:spcBef>
              <a:spcAft>
                <a:spcPts val="0"/>
              </a:spcAft>
              <a:buClr>
                <a:srgbClr val="00B0F0"/>
              </a:buClr>
              <a:buSzPts val="2800"/>
              <a:buFont typeface="Arial"/>
              <a:buChar char="•"/>
            </a:pPr>
            <a:r>
              <a:rPr b="0" i="1" lang="en-US" sz="2800" u="none" cap="none" strike="noStrike">
                <a:solidFill>
                  <a:srgbClr val="00B0F0"/>
                </a:solidFill>
                <a:latin typeface="Roboto"/>
                <a:ea typeface="Roboto"/>
                <a:cs typeface="Roboto"/>
                <a:sym typeface="Roboto"/>
              </a:rPr>
              <a:t>one person taking advantage of a position of power over another person. The unequal power between the parties may corrupt one party's consent if they are unable to freely exercise their independent will.</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Roboto"/>
                <a:ea typeface="Roboto"/>
                <a:cs typeface="Roboto"/>
                <a:sym typeface="Roboto"/>
              </a:rPr>
              <a:t>May still have requisite mental capacity</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Roboto"/>
                <a:ea typeface="Roboto"/>
                <a:cs typeface="Roboto"/>
                <a:sym typeface="Roboto"/>
              </a:rPr>
              <a:t>Principal’s ability to resist is overcome</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Roboto"/>
                <a:ea typeface="Roboto"/>
                <a:cs typeface="Roboto"/>
                <a:sym typeface="Roboto"/>
              </a:rPr>
              <a:t>Principal’s decision making ability is overpowered</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Roboto"/>
                <a:ea typeface="Roboto"/>
                <a:cs typeface="Roboto"/>
                <a:sym typeface="Roboto"/>
              </a:rPr>
              <a:t>Is not able to legally </a:t>
            </a:r>
            <a:r>
              <a:rPr b="0" i="0" lang="en-US" sz="2800" u="none" cap="none" strike="noStrike">
                <a:solidFill>
                  <a:srgbClr val="00B0F0"/>
                </a:solidFill>
                <a:latin typeface="Roboto"/>
                <a:ea typeface="Roboto"/>
                <a:cs typeface="Roboto"/>
                <a:sym typeface="Roboto"/>
              </a:rPr>
              <a:t>consent</a:t>
            </a:r>
            <a:r>
              <a:rPr b="0" i="0" lang="en-US" sz="2800" u="none" cap="none" strike="noStrike">
                <a:solidFill>
                  <a:schemeClr val="lt1"/>
                </a:solidFill>
                <a:latin typeface="Roboto"/>
                <a:ea typeface="Roboto"/>
                <a:cs typeface="Roboto"/>
                <a:sym typeface="Roboto"/>
              </a:rPr>
              <a:t> to granting a POA if subject to </a:t>
            </a:r>
            <a:r>
              <a:rPr b="0" i="0" lang="en-US" sz="2800" u="none" cap="none" strike="noStrike">
                <a:solidFill>
                  <a:srgbClr val="00B0F0"/>
                </a:solidFill>
                <a:latin typeface="Roboto"/>
                <a:ea typeface="Roboto"/>
                <a:cs typeface="Roboto"/>
                <a:sym typeface="Roboto"/>
              </a:rPr>
              <a:t>undue influence</a:t>
            </a:r>
            <a:r>
              <a:rPr b="0" i="0" lang="en-US" sz="2800" u="none" cap="none" strike="noStrike">
                <a:solidFill>
                  <a:schemeClr val="lt1"/>
                </a:solidFill>
                <a:latin typeface="Roboto"/>
                <a:ea typeface="Roboto"/>
                <a:cs typeface="Roboto"/>
                <a:sym typeface="Roboto"/>
              </a:rPr>
              <a:t>.</a:t>
            </a:r>
            <a:endParaRPr b="0" i="0" sz="2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838200" y="365125"/>
            <a:ext cx="10856976"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Let’s Play…</a:t>
            </a:r>
            <a:br>
              <a:rPr b="0" i="0" lang="en-US" sz="4400" u="none" cap="none" strike="noStrike">
                <a:solidFill>
                  <a:srgbClr val="FFC000"/>
                </a:solidFill>
                <a:latin typeface="Calibri"/>
                <a:ea typeface="Calibri"/>
                <a:cs typeface="Calibri"/>
                <a:sym typeface="Calibri"/>
              </a:rPr>
            </a:br>
            <a:r>
              <a:rPr b="0" i="0" lang="en-US" sz="4400" u="none" cap="none" strike="noStrike">
                <a:solidFill>
                  <a:srgbClr val="FFC000"/>
                </a:solidFill>
                <a:latin typeface="Calibri"/>
                <a:ea typeface="Calibri"/>
                <a:cs typeface="Calibri"/>
                <a:sym typeface="Calibri"/>
              </a:rPr>
              <a:t> “Who”  “What” “Where” “When” &amp;  “How”</a:t>
            </a:r>
            <a:endParaRPr/>
          </a:p>
        </p:txBody>
      </p:sp>
      <p:sp>
        <p:nvSpPr>
          <p:cNvPr id="110" name="Google Shape;110;p17"/>
          <p:cNvSpPr txBox="1"/>
          <p:nvPr>
            <p:ph idx="1" type="body"/>
          </p:nvPr>
        </p:nvSpPr>
        <p:spPr>
          <a:xfrm>
            <a:off x="838200" y="1825625"/>
            <a:ext cx="4103077"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B0F0"/>
              </a:buClr>
              <a:buSzPts val="2800"/>
              <a:buFont typeface="Arial"/>
              <a:buChar char="•"/>
            </a:pPr>
            <a:r>
              <a:rPr b="0" i="0" lang="en-US" sz="2800" u="none" cap="none" strike="noStrike">
                <a:solidFill>
                  <a:srgbClr val="00B0F0"/>
                </a:solidFill>
                <a:latin typeface="Calibri"/>
                <a:ea typeface="Calibri"/>
                <a:cs typeface="Calibri"/>
                <a:sym typeface="Calibri"/>
              </a:rPr>
              <a:t>Who -</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Grant’s a PoA, </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acts under  PoA </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Accepts a PoA</a:t>
            </a:r>
            <a:endParaRPr b="0" i="0" sz="2400" u="none" cap="none" strike="noStrike">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rgbClr val="00B0F0"/>
              </a:buClr>
              <a:buSzPts val="2800"/>
              <a:buFont typeface="Arial"/>
              <a:buChar char="•"/>
            </a:pPr>
            <a:r>
              <a:rPr b="0" i="0" lang="en-US" sz="2800" u="none" cap="none" strike="noStrike">
                <a:solidFill>
                  <a:srgbClr val="00B0F0"/>
                </a:solidFill>
                <a:latin typeface="Calibri"/>
                <a:ea typeface="Calibri"/>
                <a:cs typeface="Calibri"/>
                <a:sym typeface="Calibri"/>
              </a:rPr>
              <a:t>What -</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kind of PoA</a:t>
            </a:r>
            <a:endParaRPr b="0" i="0" sz="2400" u="none" cap="none" strike="noStrike">
              <a:solidFill>
                <a:schemeClr val="lt1"/>
              </a:solidFill>
              <a:latin typeface="Calibri"/>
              <a:ea typeface="Calibri"/>
              <a:cs typeface="Calibri"/>
              <a:sym typeface="Calibri"/>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Authority does it Grant</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 What has to be in it </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Legal Requirements to Execute</a:t>
            </a:r>
            <a:endParaRPr/>
          </a:p>
          <a:p>
            <a:pPr indent="-50800" lvl="0" marL="228600" marR="0" rtl="0" algn="l">
              <a:lnSpc>
                <a:spcPct val="90000"/>
              </a:lnSpc>
              <a:spcBef>
                <a:spcPts val="100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111" name="Google Shape;111;p17"/>
          <p:cNvSpPr txBox="1"/>
          <p:nvPr/>
        </p:nvSpPr>
        <p:spPr>
          <a:xfrm>
            <a:off x="6180992" y="1951892"/>
            <a:ext cx="3982916" cy="270176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B0F0"/>
              </a:buClr>
              <a:buSzPts val="2800"/>
              <a:buFont typeface="Arial"/>
              <a:buChar char="•"/>
            </a:pPr>
            <a:r>
              <a:rPr b="0" i="0" lang="en-US" sz="2800" u="none" cap="none" strike="noStrike">
                <a:solidFill>
                  <a:srgbClr val="00B0F0"/>
                </a:solidFill>
                <a:latin typeface="Calibri"/>
                <a:ea typeface="Calibri"/>
                <a:cs typeface="Calibri"/>
                <a:sym typeface="Calibri"/>
              </a:rPr>
              <a:t>Where –</a:t>
            </a:r>
            <a:endParaRPr/>
          </a:p>
          <a:p>
            <a:pPr indent="-228600" lvl="1" marL="685800" marR="0" rtl="0" algn="l">
              <a:lnSpc>
                <a:spcPct val="90000"/>
              </a:lnSpc>
              <a:spcBef>
                <a:spcPts val="5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 legal authority conferred </a:t>
            </a:r>
            <a:endParaRPr/>
          </a:p>
          <a:p>
            <a:pPr indent="-228600" lvl="1" marL="685800" marR="0" rtl="0" algn="l">
              <a:lnSpc>
                <a:spcPct val="90000"/>
              </a:lnSpc>
              <a:spcBef>
                <a:spcPts val="5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is it accepted</a:t>
            </a:r>
            <a:endParaRPr/>
          </a:p>
          <a:p>
            <a:pPr indent="-228600" lvl="0" marL="228600" marR="0" rtl="0" algn="l">
              <a:lnSpc>
                <a:spcPct val="90000"/>
              </a:lnSpc>
              <a:spcBef>
                <a:spcPts val="1000"/>
              </a:spcBef>
              <a:spcAft>
                <a:spcPts val="0"/>
              </a:spcAft>
              <a:buClr>
                <a:srgbClr val="00B0F0"/>
              </a:buClr>
              <a:buSzPts val="2800"/>
              <a:buFont typeface="Arial"/>
              <a:buChar char="•"/>
            </a:pPr>
            <a:r>
              <a:rPr b="0" i="0" lang="en-US" sz="2800" u="none" cap="none" strike="noStrike">
                <a:solidFill>
                  <a:srgbClr val="00B0F0"/>
                </a:solidFill>
                <a:latin typeface="Calibri"/>
                <a:ea typeface="Calibri"/>
                <a:cs typeface="Calibri"/>
                <a:sym typeface="Calibri"/>
              </a:rPr>
              <a:t>When –</a:t>
            </a:r>
            <a:endParaRPr/>
          </a:p>
          <a:p>
            <a:pPr indent="-228600" lvl="1" marL="685800" marR="0" rtl="0" algn="l">
              <a:lnSpc>
                <a:spcPct val="90000"/>
              </a:lnSpc>
              <a:spcBef>
                <a:spcPts val="5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effective </a:t>
            </a:r>
            <a:endParaRPr/>
          </a:p>
          <a:p>
            <a:pPr indent="-228600" lvl="1" marL="685800" marR="0" rtl="0" algn="l">
              <a:lnSpc>
                <a:spcPct val="90000"/>
              </a:lnSpc>
              <a:spcBef>
                <a:spcPts val="5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should it be used;</a:t>
            </a:r>
            <a:endParaRPr/>
          </a:p>
          <a:p>
            <a:pPr indent="-228600" lvl="1" marL="685800" marR="0" rtl="0" algn="l">
              <a:lnSpc>
                <a:spcPct val="90000"/>
              </a:lnSpc>
              <a:spcBef>
                <a:spcPts val="5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being MIS-Used</a:t>
            </a:r>
            <a:endParaRPr b="0" i="0" sz="1800" u="none" cap="none" strike="noStrike">
              <a:solidFill>
                <a:schemeClr val="lt1"/>
              </a:solidFill>
              <a:latin typeface="Calibri"/>
              <a:ea typeface="Calibri"/>
              <a:cs typeface="Calibri"/>
              <a:sym typeface="Calibri"/>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The issue of “Undue Influence”</a:t>
            </a:r>
            <a:endParaRPr/>
          </a:p>
        </p:txBody>
      </p:sp>
      <p:sp>
        <p:nvSpPr>
          <p:cNvPr id="241" name="Google Shape;24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Font typeface="Arial"/>
              <a:buNone/>
            </a:pPr>
            <a:r>
              <a:rPr b="0" i="0" lang="en-US" sz="2800" u="none" cap="none" strike="noStrike">
                <a:solidFill>
                  <a:schemeClr val="lt1"/>
                </a:solidFill>
                <a:latin typeface="Roboto"/>
                <a:ea typeface="Roboto"/>
                <a:cs typeface="Roboto"/>
                <a:sym typeface="Roboto"/>
              </a:rPr>
              <a:t>Undue Influence by itself</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Roboto"/>
                <a:ea typeface="Roboto"/>
                <a:cs typeface="Roboto"/>
                <a:sym typeface="Roboto"/>
              </a:rPr>
              <a:t>Is NOT a crime</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Roboto"/>
                <a:ea typeface="Roboto"/>
                <a:cs typeface="Roboto"/>
                <a:sym typeface="Roboto"/>
              </a:rPr>
              <a:t>Is not a legal cause action – in civil proceedings</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Roboto"/>
                <a:ea typeface="Roboto"/>
                <a:cs typeface="Roboto"/>
                <a:sym typeface="Roboto"/>
              </a:rPr>
              <a:t>It is the means by which crimes and such things as breach of fiduciary might be accomplished.</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Roboto"/>
                <a:ea typeface="Roboto"/>
                <a:cs typeface="Roboto"/>
                <a:sym typeface="Roboto"/>
              </a:rPr>
              <a:t>e.g. – Joe Adult Child withholds mother’s food and water. While she is weak and vulnerable, Joe gets mother to sign a POA. She has the requisite capacity, but is </a:t>
            </a:r>
            <a:r>
              <a:rPr b="0" i="1" lang="en-US" sz="2800" u="none" cap="none" strike="noStrike">
                <a:solidFill>
                  <a:schemeClr val="lt1"/>
                </a:solidFill>
                <a:latin typeface="Roboto"/>
                <a:ea typeface="Roboto"/>
                <a:cs typeface="Roboto"/>
                <a:sym typeface="Roboto"/>
              </a:rPr>
              <a:t>unable</a:t>
            </a:r>
            <a:r>
              <a:rPr b="0" i="0" lang="en-US" sz="2800" u="none" cap="none" strike="noStrike">
                <a:solidFill>
                  <a:schemeClr val="lt1"/>
                </a:solidFill>
                <a:latin typeface="Roboto"/>
                <a:ea typeface="Roboto"/>
                <a:cs typeface="Roboto"/>
                <a:sym typeface="Roboto"/>
              </a:rPr>
              <a:t> to assert her will to refuse.</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Roboto"/>
                <a:ea typeface="Roboto"/>
                <a:cs typeface="Roboto"/>
                <a:sym typeface="Roboto"/>
              </a:rPr>
              <a:t>It is next to impossible to </a:t>
            </a:r>
            <a:r>
              <a:rPr b="0" i="0" lang="en-US" sz="2800" u="none" cap="none" strike="noStrike">
                <a:solidFill>
                  <a:srgbClr val="00B0F0"/>
                </a:solidFill>
                <a:latin typeface="Roboto"/>
                <a:ea typeface="Roboto"/>
                <a:cs typeface="Roboto"/>
                <a:sym typeface="Roboto"/>
              </a:rPr>
              <a:t>prove.</a:t>
            </a:r>
            <a:endParaRPr b="0" i="0" sz="2800" u="none" cap="none" strike="noStrike">
              <a:solidFill>
                <a:srgbClr val="00B0F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6"/>
          <p:cNvSpPr txBox="1"/>
          <p:nvPr>
            <p:ph type="title"/>
          </p:nvPr>
        </p:nvSpPr>
        <p:spPr>
          <a:xfrm>
            <a:off x="19812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What Are You Doing About It?</a:t>
            </a:r>
            <a:endParaRPr/>
          </a:p>
        </p:txBody>
      </p:sp>
      <p:sp>
        <p:nvSpPr>
          <p:cNvPr id="247" name="Google Shape;247;p36"/>
          <p:cNvSpPr txBox="1"/>
          <p:nvPr>
            <p:ph idx="1" type="body"/>
          </p:nvPr>
        </p:nvSpPr>
        <p:spPr>
          <a:xfrm>
            <a:off x="1831731" y="1776046"/>
            <a:ext cx="3962400" cy="3810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b="0" i="1" lang="en-US" sz="2800" u="none" cap="none" strike="noStrike">
                <a:solidFill>
                  <a:schemeClr val="lt1"/>
                </a:solidFill>
                <a:latin typeface="Calibri"/>
                <a:ea typeface="Calibri"/>
                <a:cs typeface="Calibri"/>
                <a:sym typeface="Calibri"/>
              </a:rPr>
              <a:t>Criminal</a:t>
            </a:r>
            <a:r>
              <a:rPr b="0" i="0" lang="en-US" sz="2800" u="none" cap="none" strike="noStrike">
                <a:solidFill>
                  <a:schemeClr val="lt1"/>
                </a:solidFill>
                <a:latin typeface="Calibri"/>
                <a:ea typeface="Calibri"/>
                <a:cs typeface="Calibri"/>
                <a:sym typeface="Calibri"/>
              </a:rPr>
              <a:t> Context</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Larceny</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Embezzlement</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Fraud</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Wire Fraud</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Credit Card Fraud</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Computer Crimes</a:t>
            </a:r>
            <a:endParaRPr/>
          </a:p>
        </p:txBody>
      </p:sp>
      <p:sp>
        <p:nvSpPr>
          <p:cNvPr id="248" name="Google Shape;248;p36"/>
          <p:cNvSpPr txBox="1"/>
          <p:nvPr/>
        </p:nvSpPr>
        <p:spPr>
          <a:xfrm>
            <a:off x="5943600" y="1676400"/>
            <a:ext cx="4267200" cy="3447098"/>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3200"/>
              <a:buFont typeface="Arial"/>
              <a:buChar char="•"/>
            </a:pPr>
            <a:r>
              <a:rPr i="1" lang="en-US" sz="3200">
                <a:solidFill>
                  <a:schemeClr val="lt1"/>
                </a:solidFill>
                <a:latin typeface="Calibri"/>
                <a:ea typeface="Calibri"/>
                <a:cs typeface="Calibri"/>
                <a:sym typeface="Calibri"/>
              </a:rPr>
              <a:t>Civil</a:t>
            </a:r>
            <a:r>
              <a:rPr lang="en-US" sz="3200">
                <a:solidFill>
                  <a:schemeClr val="lt1"/>
                </a:solidFill>
                <a:latin typeface="Calibri"/>
                <a:ea typeface="Calibri"/>
                <a:cs typeface="Calibri"/>
                <a:sym typeface="Calibri"/>
              </a:rPr>
              <a:t> Context:</a:t>
            </a:r>
            <a:endParaRPr/>
          </a:p>
          <a:p>
            <a:pPr indent="-457200" lvl="1" marL="9144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Breach of Fiduciary Duty </a:t>
            </a:r>
            <a:endParaRPr/>
          </a:p>
          <a:p>
            <a:pPr indent="-457200" lvl="1" marL="9144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Conversion</a:t>
            </a:r>
            <a:endParaRPr/>
          </a:p>
          <a:p>
            <a:pPr indent="-457200" lvl="1" marL="9144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Breach of Contract</a:t>
            </a:r>
            <a:endParaRPr/>
          </a:p>
          <a:p>
            <a:pPr indent="-457200" lvl="1" marL="9144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Fraud by Undue Influence</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36"/>
          <p:cNvSpPr txBox="1"/>
          <p:nvPr/>
        </p:nvSpPr>
        <p:spPr>
          <a:xfrm>
            <a:off x="2895600" y="5665764"/>
            <a:ext cx="5193323" cy="646331"/>
          </a:xfrm>
          <a:prstGeom prst="rect">
            <a:avLst/>
          </a:prstGeom>
          <a:solidFill>
            <a:srgbClr val="89C3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ASK: What is the REMEDY?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37"/>
          <p:cNvPicPr preferRelativeResize="0"/>
          <p:nvPr/>
        </p:nvPicPr>
        <p:blipFill rotWithShape="1">
          <a:blip r:embed="rId3">
            <a:alphaModFix/>
          </a:blip>
          <a:srcRect b="0" l="0" r="5242" t="0"/>
          <a:stretch/>
        </p:blipFill>
        <p:spPr>
          <a:xfrm>
            <a:off x="20" y="10"/>
            <a:ext cx="4635571" cy="6857990"/>
          </a:xfrm>
          <a:prstGeom prst="rect">
            <a:avLst/>
          </a:prstGeom>
          <a:noFill/>
          <a:ln>
            <a:noFill/>
          </a:ln>
        </p:spPr>
      </p:pic>
      <p:cxnSp>
        <p:nvCxnSpPr>
          <p:cNvPr id="255" name="Google Shape;255;p37"/>
          <p:cNvCxnSpPr/>
          <p:nvPr/>
        </p:nvCxnSpPr>
        <p:spPr>
          <a:xfrm>
            <a:off x="5080934" y="2115117"/>
            <a:ext cx="6309360" cy="0"/>
          </a:xfrm>
          <a:prstGeom prst="straightConnector1">
            <a:avLst/>
          </a:prstGeom>
          <a:noFill/>
          <a:ln cap="flat" cmpd="sng" w="19050">
            <a:solidFill>
              <a:schemeClr val="accent1"/>
            </a:solidFill>
            <a:prstDash val="solid"/>
            <a:miter lim="8000"/>
            <a:headEnd len="sm" w="sm" type="none"/>
            <a:tailEnd len="sm" w="sm" type="none"/>
          </a:ln>
        </p:spPr>
      </p:cxnSp>
      <p:sp>
        <p:nvSpPr>
          <p:cNvPr id="256" name="Google Shape;256;p37"/>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rgbClr val="FFCC00"/>
              </a:buClr>
              <a:buFont typeface="Calibri"/>
              <a:buNone/>
            </a:pPr>
            <a:r>
              <a:rPr b="0" i="0" lang="en-US" sz="4400" u="none" cap="none" strike="noStrike">
                <a:solidFill>
                  <a:srgbClr val="FFCC00"/>
                </a:solidFill>
                <a:latin typeface="Calibri"/>
                <a:ea typeface="Calibri"/>
                <a:cs typeface="Calibri"/>
                <a:sym typeface="Calibri"/>
              </a:rPr>
              <a:t>Can They Be Sued? </a:t>
            </a:r>
            <a:br>
              <a:rPr b="0" i="0" lang="en-US" sz="4400" u="none" cap="none" strike="noStrike">
                <a:solidFill>
                  <a:srgbClr val="FFCC00"/>
                </a:solidFill>
                <a:latin typeface="Calibri"/>
                <a:ea typeface="Calibri"/>
                <a:cs typeface="Calibri"/>
                <a:sym typeface="Calibri"/>
              </a:rPr>
            </a:br>
            <a:r>
              <a:rPr b="0" i="0" lang="en-US" sz="2800" u="none" cap="none" strike="noStrike">
                <a:solidFill>
                  <a:srgbClr val="FFCC00"/>
                </a:solidFill>
                <a:latin typeface="Calibri"/>
                <a:ea typeface="Calibri"/>
                <a:cs typeface="Calibri"/>
                <a:sym typeface="Calibri"/>
              </a:rPr>
              <a:t>        (Civil Complaint)</a:t>
            </a:r>
            <a:endParaRPr b="0" i="0" sz="4400" u="none" cap="none" strike="noStrike">
              <a:solidFill>
                <a:srgbClr val="FFCC00"/>
              </a:solidFill>
              <a:latin typeface="Calibri"/>
              <a:ea typeface="Calibri"/>
              <a:cs typeface="Calibri"/>
              <a:sym typeface="Calibri"/>
            </a:endParaRPr>
          </a:p>
        </p:txBody>
      </p:sp>
      <p:sp>
        <p:nvSpPr>
          <p:cNvPr id="257" name="Google Shape;257;p37"/>
          <p:cNvSpPr txBox="1"/>
          <p:nvPr>
            <p:ph idx="1" type="body"/>
          </p:nvPr>
        </p:nvSpPr>
        <p:spPr>
          <a:xfrm>
            <a:off x="4965431" y="2438400"/>
            <a:ext cx="6586490" cy="3739661"/>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Police – especially in instances where a POA has been used…</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“That’s a Civil problem, you need to go get a lawyer and sue them.” …</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Or…</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“You ‘consented’ we can’t prosecute</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That may not be entirely accurate</a:t>
            </a:r>
            <a:endParaRPr/>
          </a:p>
          <a:p>
            <a:pPr indent="-101600" lvl="0" marL="228600" marR="0" rtl="0" algn="l">
              <a:lnSpc>
                <a:spcPct val="90000"/>
              </a:lnSpc>
              <a:spcBef>
                <a:spcPts val="1000"/>
              </a:spcBef>
              <a:spcAft>
                <a:spcPts val="0"/>
              </a:spcAft>
              <a:buClr>
                <a:schemeClr val="lt1"/>
              </a:buClr>
              <a:buSzPts val="2000"/>
              <a:buFont typeface="Arial"/>
              <a:buNone/>
            </a:pPr>
            <a:r>
              <a:t/>
            </a:r>
            <a:endParaRPr b="0" i="0" sz="20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Can They Be Sued? (Civil Complaint)</a:t>
            </a:r>
            <a:endParaRPr/>
          </a:p>
        </p:txBody>
      </p:sp>
      <p:sp>
        <p:nvSpPr>
          <p:cNvPr id="263" name="Google Shape;263;p38"/>
          <p:cNvSpPr txBox="1"/>
          <p:nvPr>
            <p:ph idx="1" type="body"/>
          </p:nvPr>
        </p:nvSpPr>
        <p:spPr>
          <a:xfrm>
            <a:off x="838200" y="1581912"/>
            <a:ext cx="10515600" cy="4595051"/>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Barriers to civil litigation:</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Who will pay cost? Victim probably cannot. </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2014 Virginia law allows for recovery of attorneys-fees in cases</a:t>
            </a:r>
            <a:endParaRPr/>
          </a:p>
          <a:p>
            <a:pPr indent="-228600" lvl="0" marL="228600" marR="0" rtl="0" algn="l">
              <a:lnSpc>
                <a:spcPct val="90000"/>
              </a:lnSpc>
              <a:spcBef>
                <a:spcPts val="1000"/>
              </a:spcBef>
              <a:spcAft>
                <a:spcPts val="0"/>
              </a:spcAft>
              <a:buClr>
                <a:schemeClr val="lt1"/>
              </a:buClr>
              <a:buSzPts val="2800"/>
              <a:buFont typeface="Arial"/>
              <a:buChar char="•"/>
            </a:pPr>
            <a:r>
              <a:rPr b="0" i="1" lang="en-US" sz="2800" u="none" cap="none" strike="noStrike">
                <a:solidFill>
                  <a:schemeClr val="lt1"/>
                </a:solidFill>
                <a:latin typeface="Calibri"/>
                <a:ea typeface="Calibri"/>
                <a:cs typeface="Calibri"/>
                <a:sym typeface="Calibri"/>
              </a:rPr>
              <a:t>§ Va. Code  8.01-221.2 Action for rescission of deed or other instrument on grounds of undue influence; attorneys fees</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In any civil action to rescind a contract or other instrument, </a:t>
            </a:r>
            <a:r>
              <a:rPr b="0" i="0" lang="en-US" sz="2800" u="none" cap="none" strike="noStrike">
                <a:solidFill>
                  <a:srgbClr val="00B0F0"/>
                </a:solidFill>
                <a:latin typeface="Calibri"/>
                <a:ea typeface="Calibri"/>
                <a:cs typeface="Calibri"/>
                <a:sym typeface="Calibri"/>
              </a:rPr>
              <a:t>may recover attorneys fees and litigation costs if court finds, by clear and convincing evidence</a:t>
            </a:r>
            <a:r>
              <a:rPr b="0" i="0" lang="en-US" sz="2800" u="none" cap="none" strike="noStrike">
                <a:solidFill>
                  <a:schemeClr val="lt1"/>
                </a:solidFill>
                <a:latin typeface="Calibri"/>
                <a:ea typeface="Calibri"/>
                <a:cs typeface="Calibri"/>
                <a:sym typeface="Calibri"/>
              </a:rPr>
              <a:t>, that the instrument was obtained by </a:t>
            </a:r>
            <a:r>
              <a:rPr b="0" i="0" lang="en-US" sz="2800" u="none" cap="none" strike="noStrike">
                <a:solidFill>
                  <a:srgbClr val="00B0F0"/>
                </a:solidFill>
                <a:latin typeface="Calibri"/>
                <a:ea typeface="Calibri"/>
                <a:cs typeface="Calibri"/>
                <a:sym typeface="Calibri"/>
              </a:rPr>
              <a:t>fraud</a:t>
            </a:r>
            <a:r>
              <a:rPr b="0" i="0" lang="en-US" sz="2800" u="none" cap="none" strike="noStrike">
                <a:solidFill>
                  <a:schemeClr val="lt1"/>
                </a:solidFill>
                <a:latin typeface="Calibri"/>
                <a:ea typeface="Calibri"/>
                <a:cs typeface="Calibri"/>
                <a:sym typeface="Calibri"/>
              </a:rPr>
              <a:t> or </a:t>
            </a:r>
            <a:r>
              <a:rPr b="0" i="0" lang="en-US" sz="2800" u="none" cap="none" strike="noStrike">
                <a:solidFill>
                  <a:srgbClr val="00B0F0"/>
                </a:solidFill>
                <a:latin typeface="Calibri"/>
                <a:ea typeface="Calibri"/>
                <a:cs typeface="Calibri"/>
                <a:sym typeface="Calibri"/>
              </a:rPr>
              <a:t>undue influence</a:t>
            </a:r>
            <a:endParaRPr/>
          </a:p>
          <a:p>
            <a:pPr indent="-50800" lvl="0" marL="228600" marR="0" rtl="0" algn="l">
              <a:lnSpc>
                <a:spcPct val="90000"/>
              </a:lnSpc>
              <a:spcBef>
                <a:spcPts val="100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Can They Be Sued? </a:t>
            </a:r>
            <a:r>
              <a:rPr b="0" i="0" lang="en-US" sz="2800" u="none" cap="none" strike="noStrike">
                <a:solidFill>
                  <a:srgbClr val="FFC000"/>
                </a:solidFill>
                <a:latin typeface="Calibri"/>
                <a:ea typeface="Calibri"/>
                <a:cs typeface="Calibri"/>
                <a:sym typeface="Calibri"/>
              </a:rPr>
              <a:t>(Civil Complaint)</a:t>
            </a:r>
            <a:endParaRPr b="0" i="0" sz="4400" u="none" cap="none" strike="noStrike">
              <a:solidFill>
                <a:srgbClr val="FFC000"/>
              </a:solidFill>
              <a:latin typeface="Calibri"/>
              <a:ea typeface="Calibri"/>
              <a:cs typeface="Calibri"/>
              <a:sym typeface="Calibri"/>
            </a:endParaRPr>
          </a:p>
        </p:txBody>
      </p:sp>
      <p:sp>
        <p:nvSpPr>
          <p:cNvPr id="269" name="Google Shape;269;p39"/>
          <p:cNvSpPr txBox="1"/>
          <p:nvPr>
            <p:ph idx="1" type="body"/>
          </p:nvPr>
        </p:nvSpPr>
        <p:spPr>
          <a:xfrm>
            <a:off x="838200" y="1764792"/>
            <a:ext cx="10515600" cy="4412171"/>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600"/>
              <a:buFont typeface="Arial"/>
              <a:buChar char="•"/>
            </a:pPr>
            <a:r>
              <a:rPr b="0" i="0" lang="en-US" sz="2600" u="none" cap="none" strike="noStrike">
                <a:solidFill>
                  <a:schemeClr val="lt1"/>
                </a:solidFill>
                <a:latin typeface="Calibri"/>
                <a:ea typeface="Calibri"/>
                <a:cs typeface="Calibri"/>
                <a:sym typeface="Calibri"/>
              </a:rPr>
              <a:t>Barriers to civil litigation:</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For what? What is the “cause of action”?</a:t>
            </a:r>
            <a:endParaRPr b="0" i="0" sz="2600" u="none" cap="none" strike="noStrike">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Virginia law now allows for a demand for “Accounting” by Agent/Fiduciary (Executor, Trustee) </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Allows “discovery” without filing a lawsuit – no subpoena duces tecum or other court procedures.</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See </a:t>
            </a:r>
            <a:r>
              <a:rPr b="0" i="1" lang="en-US" sz="2800" u="none" cap="none" strike="noStrike">
                <a:solidFill>
                  <a:schemeClr val="lt1"/>
                </a:solidFill>
                <a:latin typeface="Calibri"/>
                <a:ea typeface="Calibri"/>
                <a:cs typeface="Calibri"/>
                <a:sym typeface="Calibri"/>
              </a:rPr>
              <a:t>Virginia Code 64.2 Duties of Agent </a:t>
            </a:r>
            <a:r>
              <a:rPr b="0" i="0" lang="en-US" sz="2800" u="none" cap="none" strike="noStrike">
                <a:solidFill>
                  <a:schemeClr val="lt1"/>
                </a:solidFill>
                <a:latin typeface="Calibri"/>
                <a:ea typeface="Calibri"/>
                <a:cs typeface="Calibri"/>
                <a:sym typeface="Calibri"/>
              </a:rPr>
              <a:t>– sub-paragraph H and I – may demand accounting going back as far as 5 years.</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Follow the money!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b="2327" l="0" r="-2" t="2593"/>
          <a:stretch/>
        </p:blipFill>
        <p:spPr>
          <a:xfrm>
            <a:off x="5111261" y="410317"/>
            <a:ext cx="6506308" cy="6158874"/>
          </a:xfrm>
          <a:prstGeom prst="rect">
            <a:avLst/>
          </a:prstGeom>
          <a:noFill/>
          <a:ln>
            <a:noFill/>
          </a:ln>
        </p:spPr>
      </p:pic>
      <p:sp>
        <p:nvSpPr>
          <p:cNvPr id="275" name="Google Shape;275;p40"/>
          <p:cNvSpPr txBox="1"/>
          <p:nvPr>
            <p:ph type="title"/>
          </p:nvPr>
        </p:nvSpPr>
        <p:spPr>
          <a:xfrm>
            <a:off x="367576" y="410317"/>
            <a:ext cx="4462332" cy="1676603"/>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FFCC00"/>
              </a:buClr>
              <a:buFont typeface="Calibri"/>
              <a:buNone/>
            </a:pPr>
            <a:r>
              <a:rPr b="0" i="0" lang="en-US" sz="4100" u="none" cap="none" strike="noStrike">
                <a:solidFill>
                  <a:srgbClr val="FFCC00"/>
                </a:solidFill>
                <a:latin typeface="Calibri"/>
                <a:ea typeface="Calibri"/>
                <a:cs typeface="Calibri"/>
                <a:sym typeface="Calibri"/>
              </a:rPr>
              <a:t>Can They Be Sued? </a:t>
            </a:r>
            <a:endParaRPr/>
          </a:p>
        </p:txBody>
      </p:sp>
      <p:sp>
        <p:nvSpPr>
          <p:cNvPr id="276" name="Google Shape;276;p40"/>
          <p:cNvSpPr txBox="1"/>
          <p:nvPr>
            <p:ph idx="1" type="body"/>
          </p:nvPr>
        </p:nvSpPr>
        <p:spPr>
          <a:xfrm>
            <a:off x="211016" y="2020824"/>
            <a:ext cx="4618892" cy="4202996"/>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Barriers to civil litigation:</a:t>
            </a:r>
            <a:endParaRPr/>
          </a:p>
          <a:p>
            <a:pPr indent="-228600" lvl="0" marL="228600" marR="0" rtl="0" algn="l">
              <a:lnSpc>
                <a:spcPct val="7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Victim may lack the capacity to engage an attorney or bring suit. </a:t>
            </a:r>
            <a:endParaRPr/>
          </a:p>
          <a:p>
            <a:pPr indent="-228600" lvl="0" marL="228600" marR="0" rtl="0" algn="l">
              <a:lnSpc>
                <a:spcPct val="7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The  Agent under POA (who can) is probably the defendant.</a:t>
            </a:r>
            <a:endParaRPr/>
          </a:p>
          <a:p>
            <a:pPr indent="-228600" lvl="0" marL="228600" marR="0" rtl="0" algn="l">
              <a:lnSpc>
                <a:spcPct val="7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Requires a different judicial proceeding</a:t>
            </a:r>
            <a:endParaRPr/>
          </a:p>
          <a:p>
            <a:pPr indent="-228600" lvl="0" marL="228600" marR="0" rtl="0" algn="l">
              <a:lnSpc>
                <a:spcPct val="7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Victim needs a </a:t>
            </a:r>
            <a:r>
              <a:rPr b="0" i="0" lang="en-US" sz="2800" u="none" cap="none" strike="noStrike">
                <a:solidFill>
                  <a:srgbClr val="0066FF"/>
                </a:solidFill>
                <a:latin typeface="Calibri"/>
                <a:ea typeface="Calibri"/>
                <a:cs typeface="Calibri"/>
                <a:sym typeface="Calibri"/>
              </a:rPr>
              <a:t>Guardian</a:t>
            </a:r>
            <a:r>
              <a:rPr b="0" i="0" lang="en-US" sz="2800" u="none" cap="none" strike="noStrike">
                <a:solidFill>
                  <a:schemeClr val="lt1"/>
                </a:solidFill>
                <a:latin typeface="Calibri"/>
                <a:ea typeface="Calibri"/>
                <a:cs typeface="Calibri"/>
                <a:sym typeface="Calibri"/>
              </a:rPr>
              <a:t> to bring the civil suit.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1"/>
          <p:cNvSpPr/>
          <p:nvPr/>
        </p:nvSpPr>
        <p:spPr>
          <a:xfrm>
            <a:off x="4948518" y="1690688"/>
            <a:ext cx="7243482" cy="5167312"/>
          </a:xfrm>
          <a:custGeom>
            <a:rect b="b" l="l" r="r" t="t"/>
            <a:pathLst>
              <a:path extrusionOk="0" h="120000" w="120000">
                <a:moveTo>
                  <a:pt x="0" y="0"/>
                </a:moveTo>
                <a:lnTo>
                  <a:pt x="119999" y="0"/>
                </a:lnTo>
                <a:lnTo>
                  <a:pt x="119999" y="120000"/>
                </a:lnTo>
                <a:lnTo>
                  <a:pt x="3666" y="120000"/>
                </a:lnTo>
                <a:lnTo>
                  <a:pt x="43325" y="22"/>
                </a:lnTo>
                <a:lnTo>
                  <a:pt x="0" y="22"/>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41"/>
          <p:cNvSpPr/>
          <p:nvPr/>
        </p:nvSpPr>
        <p:spPr>
          <a:xfrm>
            <a:off x="0" y="1691640"/>
            <a:ext cx="7399176" cy="5166360"/>
          </a:xfrm>
          <a:custGeom>
            <a:rect b="b" l="l" r="r" t="t"/>
            <a:pathLst>
              <a:path extrusionOk="0" h="120000" w="120000">
                <a:moveTo>
                  <a:pt x="0" y="0"/>
                </a:moveTo>
                <a:lnTo>
                  <a:pt x="120000" y="0"/>
                </a:lnTo>
                <a:lnTo>
                  <a:pt x="81176" y="120000"/>
                </a:lnTo>
                <a:lnTo>
                  <a:pt x="0" y="120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3" name="Google Shape;283;p41"/>
          <p:cNvPicPr preferRelativeResize="0"/>
          <p:nvPr/>
        </p:nvPicPr>
        <p:blipFill rotWithShape="1">
          <a:blip r:embed="rId3">
            <a:alphaModFix/>
          </a:blip>
          <a:srcRect b="26822" l="-3829" r="0" t="0"/>
          <a:stretch/>
        </p:blipFill>
        <p:spPr>
          <a:xfrm>
            <a:off x="4528677" y="2765592"/>
            <a:ext cx="7020195" cy="2818395"/>
          </a:xfrm>
          <a:custGeom>
            <a:rect b="b" l="l" r="r" t="t"/>
            <a:pathLst>
              <a:path extrusionOk="0" h="120000" w="120000">
                <a:moveTo>
                  <a:pt x="0" y="0"/>
                </a:moveTo>
                <a:lnTo>
                  <a:pt x="120000" y="0"/>
                </a:lnTo>
                <a:lnTo>
                  <a:pt x="120000" y="120000"/>
                </a:lnTo>
                <a:lnTo>
                  <a:pt x="0" y="120000"/>
                </a:lnTo>
                <a:close/>
              </a:path>
            </a:pathLst>
          </a:custGeom>
          <a:noFill/>
          <a:ln>
            <a:noFill/>
          </a:ln>
        </p:spPr>
      </p:pic>
      <p:sp>
        <p:nvSpPr>
          <p:cNvPr id="284" name="Google Shape;284;p41"/>
          <p:cNvSpPr txBox="1"/>
          <p:nvPr>
            <p:ph type="title"/>
          </p:nvPr>
        </p:nvSpPr>
        <p:spPr>
          <a:xfrm>
            <a:off x="233993" y="451208"/>
            <a:ext cx="10955215" cy="132556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5400" u="none" cap="none" strike="noStrike">
                <a:solidFill>
                  <a:schemeClr val="dk1"/>
                </a:solidFill>
                <a:latin typeface="Calibri"/>
                <a:ea typeface="Calibri"/>
                <a:cs typeface="Calibri"/>
                <a:sym typeface="Calibri"/>
              </a:rPr>
              <a:t>Can They Be Sued? </a:t>
            </a:r>
            <a:endParaRPr/>
          </a:p>
        </p:txBody>
      </p:sp>
      <p:sp>
        <p:nvSpPr>
          <p:cNvPr id="285" name="Google Shape;285;p41"/>
          <p:cNvSpPr txBox="1"/>
          <p:nvPr>
            <p:ph idx="1" type="body"/>
          </p:nvPr>
        </p:nvSpPr>
        <p:spPr>
          <a:xfrm>
            <a:off x="398585" y="2012864"/>
            <a:ext cx="5076092" cy="4469997"/>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Barriers to civil litigation:</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Victim is incapacitated. “Bad” witness, lack of memory cannot provide credible testimony.</a:t>
            </a:r>
            <a:r>
              <a:rPr b="0" i="0" lang="en-US" sz="2800" u="none" cap="none" strike="noStrike">
                <a:solidFill>
                  <a:srgbClr val="FFFFFF"/>
                </a:solidFill>
                <a:latin typeface="Calibri"/>
                <a:ea typeface="Calibri"/>
                <a:cs typeface="Calibri"/>
                <a:sym typeface="Calibri"/>
              </a:rPr>
              <a:t> </a:t>
            </a:r>
            <a:endParaRPr/>
          </a:p>
          <a:p>
            <a:pPr indent="-228600" lvl="0" marL="228600" marR="0" rtl="0" algn="l">
              <a:lnSpc>
                <a:spcPct val="90000"/>
              </a:lnSpc>
              <a:spcBef>
                <a:spcPts val="1000"/>
              </a:spcBef>
              <a:spcAft>
                <a:spcPts val="0"/>
              </a:spcAft>
              <a:buClr>
                <a:srgbClr val="FFFFFF"/>
              </a:buClr>
              <a:buSzPts val="2800"/>
              <a:buFont typeface="Arial"/>
              <a:buChar char="•"/>
            </a:pPr>
            <a:r>
              <a:rPr b="0" i="0" lang="en-US" sz="2800" u="none" cap="none" strike="noStrike">
                <a:solidFill>
                  <a:srgbClr val="FFFFFF"/>
                </a:solidFill>
                <a:latin typeface="Calibri"/>
                <a:ea typeface="Calibri"/>
                <a:cs typeface="Calibri"/>
                <a:sym typeface="Calibri"/>
              </a:rPr>
              <a:t>Seek other evidence – documents, bank clerks, other witnesses</a:t>
            </a:r>
            <a:endParaRPr b="0" i="0" sz="2800" u="none" cap="none" strike="noStrike">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#1 reason police/commonwealth won’t want to bring a criminal case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838200" y="365126"/>
            <a:ext cx="8675077" cy="98889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5400" u="none" cap="none" strike="noStrike">
                <a:solidFill>
                  <a:srgbClr val="FFC000"/>
                </a:solidFill>
                <a:latin typeface="Calibri"/>
                <a:ea typeface="Calibri"/>
                <a:cs typeface="Calibri"/>
                <a:sym typeface="Calibri"/>
              </a:rPr>
              <a:t>Is It a Crime?</a:t>
            </a:r>
            <a:endParaRPr/>
          </a:p>
        </p:txBody>
      </p:sp>
      <p:sp>
        <p:nvSpPr>
          <p:cNvPr id="291" name="Google Shape;291;p42"/>
          <p:cNvSpPr txBox="1"/>
          <p:nvPr>
            <p:ph idx="1" type="body"/>
          </p:nvPr>
        </p:nvSpPr>
        <p:spPr>
          <a:xfrm>
            <a:off x="644770" y="1521069"/>
            <a:ext cx="10709030" cy="4655894"/>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Some – not many – cases have clear cut criminal elements – outright theft or blatant forgery.</a:t>
            </a:r>
            <a:endParaRPr/>
          </a:p>
          <a:p>
            <a:pPr indent="-228600" lvl="0" marL="228600" marR="0" rtl="0" algn="l">
              <a:lnSpc>
                <a:spcPct val="90000"/>
              </a:lnSpc>
              <a:spcBef>
                <a:spcPts val="10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But there are other crimes – most commonly with a POA – look for embezzlement.</a:t>
            </a:r>
            <a:endParaRPr/>
          </a:p>
          <a:p>
            <a:pPr indent="-228600" lvl="0" marL="228600" marR="0" rtl="0" algn="l">
              <a:lnSpc>
                <a:spcPct val="90000"/>
              </a:lnSpc>
              <a:spcBef>
                <a:spcPts val="10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Embezzlement is defined in </a:t>
            </a:r>
            <a:r>
              <a:rPr b="0" i="0" lang="en-US" sz="3200" u="none" cap="none" strike="noStrike">
                <a:solidFill>
                  <a:srgbClr val="00B0F0"/>
                </a:solidFill>
                <a:latin typeface="Calibri"/>
                <a:ea typeface="Calibri"/>
                <a:cs typeface="Calibri"/>
                <a:sym typeface="Calibri"/>
              </a:rPr>
              <a:t>Va criminal code at </a:t>
            </a:r>
            <a:r>
              <a:rPr b="0" i="0" lang="en-US" sz="3200" u="none" cap="none" strike="noStrike">
                <a:solidFill>
                  <a:srgbClr val="00B0F0"/>
                </a:solidFill>
                <a:latin typeface="Open Sans"/>
                <a:ea typeface="Open Sans"/>
                <a:cs typeface="Open Sans"/>
                <a:sym typeface="Open Sans"/>
              </a:rPr>
              <a:t>§ 18.2-111</a:t>
            </a:r>
            <a:endParaRPr/>
          </a:p>
          <a:p>
            <a:pPr indent="-514350" lvl="1" marL="971550" marR="0" rtl="0" algn="l">
              <a:lnSpc>
                <a:spcPct val="90000"/>
              </a:lnSpc>
              <a:spcBef>
                <a:spcPts val="500"/>
              </a:spcBef>
              <a:spcAft>
                <a:spcPts val="0"/>
              </a:spcAft>
              <a:buClr>
                <a:schemeClr val="lt1"/>
              </a:buClr>
              <a:buSzPts val="2800"/>
              <a:buFont typeface="Calibri"/>
              <a:buAutoNum type="arabicPeriod"/>
            </a:pPr>
            <a:r>
              <a:rPr b="0" i="0" lang="en-US" sz="2800" u="none" cap="none" strike="noStrike">
                <a:solidFill>
                  <a:schemeClr val="lt1"/>
                </a:solidFill>
                <a:latin typeface="Open Sans"/>
                <a:ea typeface="Open Sans"/>
                <a:cs typeface="Open Sans"/>
                <a:sym typeface="Open Sans"/>
              </a:rPr>
              <a:t>property is converted, used, concealed or disposed of with the intent to permanently deprive owner of the use thereof, </a:t>
            </a:r>
            <a:endParaRPr/>
          </a:p>
          <a:p>
            <a:pPr indent="-514350" lvl="1" marL="971550" marR="0" rtl="0" algn="l">
              <a:lnSpc>
                <a:spcPct val="90000"/>
              </a:lnSpc>
              <a:spcBef>
                <a:spcPts val="500"/>
              </a:spcBef>
              <a:spcAft>
                <a:spcPts val="0"/>
              </a:spcAft>
              <a:buClr>
                <a:srgbClr val="00B0F0"/>
              </a:buClr>
              <a:buSzPts val="2800"/>
              <a:buFont typeface="Calibri"/>
              <a:buAutoNum type="arabicPeriod"/>
            </a:pPr>
            <a:r>
              <a:rPr b="0" i="0" lang="en-US" sz="2800" u="none" cap="none" strike="noStrike">
                <a:solidFill>
                  <a:srgbClr val="00B0F0"/>
                </a:solidFill>
                <a:latin typeface="Open Sans"/>
                <a:ea typeface="Open Sans"/>
                <a:cs typeface="Open Sans"/>
                <a:sym typeface="Open Sans"/>
              </a:rPr>
              <a:t>property had been entrusted to the defendant by through employment, office or position. </a:t>
            </a:r>
            <a:endParaRPr/>
          </a:p>
          <a:p>
            <a:pPr indent="-514350" lvl="1" marL="971550" marR="0" rtl="0" algn="l">
              <a:lnSpc>
                <a:spcPct val="90000"/>
              </a:lnSpc>
              <a:spcBef>
                <a:spcPts val="500"/>
              </a:spcBef>
              <a:spcAft>
                <a:spcPts val="0"/>
              </a:spcAft>
              <a:buClr>
                <a:schemeClr val="lt1"/>
              </a:buClr>
              <a:buSzPts val="2800"/>
              <a:buFont typeface="Calibri"/>
              <a:buAutoNum type="arabicPeriod"/>
            </a:pPr>
            <a:r>
              <a:rPr b="0" i="0" lang="en-US" sz="2800" u="none" cap="none" strike="noStrike">
                <a:solidFill>
                  <a:schemeClr val="lt1"/>
                </a:solidFill>
                <a:latin typeface="Open Sans"/>
                <a:ea typeface="Open Sans"/>
                <a:cs typeface="Open Sans"/>
                <a:sym typeface="Open Sans"/>
              </a:rPr>
              <a:t>is a felony theft crime if &gt;$200.</a:t>
            </a:r>
            <a:endParaRPr b="1" i="0" sz="2800" u="none" cap="none" strike="noStrike">
              <a:solidFill>
                <a:schemeClr val="lt1"/>
              </a:solidFill>
              <a:latin typeface="Open Sans"/>
              <a:ea typeface="Open Sans"/>
              <a:cs typeface="Open Sans"/>
              <a:sym typeface="Open Sans"/>
            </a:endParaRPr>
          </a:p>
          <a:p>
            <a:pPr indent="-50800" lvl="0" marL="228600" marR="0" rtl="0" algn="l">
              <a:lnSpc>
                <a:spcPct val="90000"/>
              </a:lnSpc>
              <a:spcBef>
                <a:spcPts val="100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How Investigated as a Crime?</a:t>
            </a:r>
            <a:endParaRPr/>
          </a:p>
        </p:txBody>
      </p:sp>
      <p:sp>
        <p:nvSpPr>
          <p:cNvPr id="297" name="Google Shape;297;p43"/>
          <p:cNvSpPr txBox="1"/>
          <p:nvPr>
            <p:ph idx="1" type="body"/>
          </p:nvPr>
        </p:nvSpPr>
        <p:spPr>
          <a:xfrm>
            <a:off x="838200" y="1690688"/>
            <a:ext cx="10515600" cy="448627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Font typeface="Arial"/>
              <a:buNone/>
            </a:pPr>
            <a:r>
              <a:rPr b="0" i="0" lang="en-US" sz="2800" u="none" cap="none" strike="noStrike">
                <a:solidFill>
                  <a:schemeClr val="lt1"/>
                </a:solidFill>
                <a:latin typeface="Calibri"/>
                <a:ea typeface="Calibri"/>
                <a:cs typeface="Calibri"/>
                <a:sym typeface="Calibri"/>
              </a:rPr>
              <a:t>Direct report to Law Enforcement</a:t>
            </a:r>
            <a:endParaRPr/>
          </a:p>
          <a:p>
            <a:pPr indent="0" lvl="0" marL="0" marR="0" rtl="0" algn="l">
              <a:lnSpc>
                <a:spcPct val="80000"/>
              </a:lnSpc>
              <a:spcBef>
                <a:spcPts val="1000"/>
              </a:spcBef>
              <a:spcAft>
                <a:spcPts val="0"/>
              </a:spcAft>
              <a:buClr>
                <a:schemeClr val="lt1"/>
              </a:buClr>
              <a:buFont typeface="Arial"/>
              <a:buNone/>
            </a:pPr>
            <a:r>
              <a:rPr b="0" i="0" lang="en-US" sz="2800" u="none" cap="none" strike="noStrike">
                <a:solidFill>
                  <a:schemeClr val="lt1"/>
                </a:solidFill>
                <a:latin typeface="Calibri"/>
                <a:ea typeface="Calibri"/>
                <a:cs typeface="Calibri"/>
                <a:sym typeface="Calibri"/>
              </a:rPr>
              <a:t>DSS/APS </a:t>
            </a:r>
            <a:r>
              <a:rPr b="0" i="0" lang="en-US" sz="2800" u="none" cap="none" strike="noStrike">
                <a:solidFill>
                  <a:srgbClr val="00B0F0"/>
                </a:solidFill>
                <a:latin typeface="Calibri"/>
                <a:ea typeface="Calibri"/>
                <a:cs typeface="Calibri"/>
                <a:sym typeface="Calibri"/>
              </a:rPr>
              <a:t>requirement</a:t>
            </a:r>
            <a:r>
              <a:rPr b="0" i="0" lang="en-US" sz="2800" u="none" cap="none" strike="noStrike">
                <a:solidFill>
                  <a:schemeClr val="lt1"/>
                </a:solidFill>
                <a:latin typeface="Calibri"/>
                <a:ea typeface="Calibri"/>
                <a:cs typeface="Calibri"/>
                <a:sym typeface="Calibri"/>
              </a:rPr>
              <a:t> to report to law enforcement:</a:t>
            </a:r>
            <a:endParaRPr/>
          </a:p>
          <a:p>
            <a:pPr indent="0" lvl="0" marL="0" marR="0" rtl="0" algn="l">
              <a:lnSpc>
                <a:spcPct val="80000"/>
              </a:lnSpc>
              <a:spcBef>
                <a:spcPts val="1000"/>
              </a:spcBef>
              <a:spcAft>
                <a:spcPts val="0"/>
              </a:spcAft>
              <a:buClr>
                <a:schemeClr val="lt1"/>
              </a:buClr>
              <a:buFont typeface="Arial"/>
              <a:buNone/>
            </a:pPr>
            <a:r>
              <a:rPr b="0" i="0" lang="en-US" sz="2800" u="none" cap="none" strike="noStrike">
                <a:solidFill>
                  <a:schemeClr val="lt1"/>
                </a:solidFill>
                <a:latin typeface="Calibri"/>
                <a:ea typeface="Calibri"/>
                <a:cs typeface="Calibri"/>
                <a:sym typeface="Calibri"/>
              </a:rPr>
              <a:t>In 2016 new statute enacted:</a:t>
            </a:r>
            <a:endParaRPr/>
          </a:p>
          <a:p>
            <a:pPr indent="0" lvl="0" marL="0" marR="0" rtl="0" algn="l">
              <a:lnSpc>
                <a:spcPct val="80000"/>
              </a:lnSpc>
              <a:spcBef>
                <a:spcPts val="1000"/>
              </a:spcBef>
              <a:spcAft>
                <a:spcPts val="0"/>
              </a:spcAft>
              <a:buClr>
                <a:schemeClr val="lt1"/>
              </a:buClr>
              <a:buFont typeface="Arial"/>
              <a:buNone/>
            </a:pPr>
            <a:r>
              <a:rPr b="0" i="1" lang="en-US" sz="2800" u="none" cap="none" strike="noStrike">
                <a:solidFill>
                  <a:schemeClr val="lt1"/>
                </a:solidFill>
                <a:latin typeface="Calibri"/>
                <a:ea typeface="Calibri"/>
                <a:cs typeface="Calibri"/>
                <a:sym typeface="Calibri"/>
              </a:rPr>
              <a:t>Upon </a:t>
            </a:r>
            <a:r>
              <a:rPr b="0" i="1" lang="en-US" sz="2800" u="none" cap="none" strike="noStrike">
                <a:solidFill>
                  <a:srgbClr val="00B0F0"/>
                </a:solidFill>
                <a:latin typeface="Calibri"/>
                <a:ea typeface="Calibri"/>
                <a:cs typeface="Calibri"/>
                <a:sym typeface="Calibri"/>
              </a:rPr>
              <a:t>receipt</a:t>
            </a:r>
            <a:r>
              <a:rPr b="0" i="1" lang="en-US" sz="2800" u="none" cap="none" strike="noStrike">
                <a:solidFill>
                  <a:schemeClr val="lt1"/>
                </a:solidFill>
                <a:latin typeface="Calibri"/>
                <a:ea typeface="Calibri"/>
                <a:cs typeface="Calibri"/>
                <a:sym typeface="Calibri"/>
              </a:rPr>
              <a:t> of a report or during an adult protective services investigation of </a:t>
            </a:r>
            <a:r>
              <a:rPr b="0" i="0" lang="en-US" sz="2800" u="none" cap="none" strike="noStrike">
                <a:solidFill>
                  <a:srgbClr val="00B0F0"/>
                </a:solidFill>
                <a:latin typeface="Calibri"/>
                <a:ea typeface="Calibri"/>
                <a:cs typeface="Calibri"/>
                <a:sym typeface="Calibri"/>
              </a:rPr>
              <a:t>suspected</a:t>
            </a:r>
            <a:r>
              <a:rPr b="0" i="1" lang="en-US" sz="2800" u="none" cap="none" strike="noStrike">
                <a:solidFill>
                  <a:schemeClr val="lt1"/>
                </a:solidFill>
                <a:latin typeface="Calibri"/>
                <a:ea typeface="Calibri"/>
                <a:cs typeface="Calibri"/>
                <a:sym typeface="Calibri"/>
              </a:rPr>
              <a:t> financial exploitation of an adult who is 60 years old or older or incapacitated in which financial losses to such adult resulting from the exploitation are </a:t>
            </a:r>
            <a:r>
              <a:rPr b="0" i="1" lang="en-US" sz="2800" u="none" cap="none" strike="noStrike">
                <a:solidFill>
                  <a:srgbClr val="00B0F0"/>
                </a:solidFill>
                <a:latin typeface="Calibri"/>
                <a:ea typeface="Calibri"/>
                <a:cs typeface="Calibri"/>
                <a:sym typeface="Calibri"/>
              </a:rPr>
              <a:t>suspected</a:t>
            </a:r>
            <a:r>
              <a:rPr b="0" i="1" lang="en-US" sz="2800" u="none" cap="none" strike="noStrike">
                <a:solidFill>
                  <a:schemeClr val="lt1"/>
                </a:solidFill>
                <a:latin typeface="Calibri"/>
                <a:ea typeface="Calibri"/>
                <a:cs typeface="Calibri"/>
                <a:sym typeface="Calibri"/>
              </a:rPr>
              <a:t> to be greater than $50,000, the local department of social services or adult protective services hotline </a:t>
            </a:r>
            <a:r>
              <a:rPr b="0" i="1" lang="en-US" sz="2800" u="none" cap="none" strike="noStrike">
                <a:solidFill>
                  <a:srgbClr val="00B0F0"/>
                </a:solidFill>
                <a:latin typeface="Calibri"/>
                <a:ea typeface="Calibri"/>
                <a:cs typeface="Calibri"/>
                <a:sym typeface="Calibri"/>
              </a:rPr>
              <a:t>shall</a:t>
            </a:r>
            <a:r>
              <a:rPr b="0" i="1" lang="en-US" sz="2800" u="none" cap="none" strike="noStrike">
                <a:solidFill>
                  <a:schemeClr val="lt1"/>
                </a:solidFill>
                <a:latin typeface="Calibri"/>
                <a:ea typeface="Calibri"/>
                <a:cs typeface="Calibri"/>
                <a:sym typeface="Calibri"/>
              </a:rPr>
              <a:t> immediately refer the matter to the local law-enforcement agency for investigation.</a:t>
            </a:r>
            <a:endParaRPr/>
          </a:p>
          <a:p>
            <a:pPr indent="0" lvl="0" marL="0" marR="0" rtl="0" algn="l">
              <a:lnSpc>
                <a:spcPct val="80000"/>
              </a:lnSpc>
              <a:spcBef>
                <a:spcPts val="1000"/>
              </a:spcBef>
              <a:spcAft>
                <a:spcPts val="0"/>
              </a:spcAft>
              <a:buClr>
                <a:schemeClr val="lt1"/>
              </a:buClr>
              <a:buFont typeface="Arial"/>
              <a:buNone/>
            </a:pPr>
            <a:r>
              <a:rPr b="0" i="0" lang="en-US" sz="2800" u="none" cap="none" strike="noStrike">
                <a:solidFill>
                  <a:schemeClr val="lt1"/>
                </a:solidFill>
                <a:latin typeface="Calibri"/>
                <a:ea typeface="Calibri"/>
                <a:cs typeface="Calibri"/>
                <a:sym typeface="Calibri"/>
              </a:rPr>
              <a:t>Amended Statute – </a:t>
            </a:r>
            <a:r>
              <a:rPr b="0" i="0" lang="en-US" sz="2800" u="none" cap="none" strike="noStrike">
                <a:solidFill>
                  <a:srgbClr val="00B0F0"/>
                </a:solidFill>
                <a:latin typeface="Calibri"/>
                <a:ea typeface="Calibri"/>
                <a:cs typeface="Calibri"/>
                <a:sym typeface="Calibri"/>
              </a:rPr>
              <a:t>effective July 2017 – NO $$ Limit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Some measures I recommend</a:t>
            </a:r>
            <a:endParaRPr/>
          </a:p>
        </p:txBody>
      </p:sp>
      <p:sp>
        <p:nvSpPr>
          <p:cNvPr id="303" name="Google Shape;303;p44"/>
          <p:cNvSpPr txBox="1"/>
          <p:nvPr>
            <p:ph idx="1" type="body"/>
          </p:nvPr>
        </p:nvSpPr>
        <p:spPr>
          <a:xfrm>
            <a:off x="1038225" y="1524000"/>
            <a:ext cx="9963150" cy="47947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If presented with a POA – READ THE DOCUMENT. What is it being presented for? Does the document actually empower the Agent to do that?</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Make sure it is properly executed (signatures, notary, witnesses etc.)</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Take a few minutes to look at the Virginia implementation of the UPOAA – it tells you what is and isn’t acceptable. </a:t>
            </a:r>
            <a:endParaRPr/>
          </a:p>
          <a:p>
            <a:pPr indent="-228600" lvl="1" marL="685800" marR="0" rtl="0" algn="l">
              <a:lnSpc>
                <a:spcPct val="80000"/>
              </a:lnSpc>
              <a:spcBef>
                <a:spcPts val="500"/>
              </a:spcBef>
              <a:spcAft>
                <a:spcPts val="0"/>
              </a:spcAft>
              <a:buClr>
                <a:srgbClr val="00B0F0"/>
              </a:buClr>
              <a:buSzPts val="2400"/>
              <a:buFont typeface="Arial"/>
              <a:buChar char="•"/>
            </a:pPr>
            <a:r>
              <a:rPr b="0" i="0" lang="en-US" sz="2400" u="none" cap="none" strike="noStrike">
                <a:solidFill>
                  <a:srgbClr val="00B0F0"/>
                </a:solidFill>
                <a:latin typeface="Calibri"/>
                <a:ea typeface="Calibri"/>
                <a:cs typeface="Calibri"/>
                <a:sym typeface="Calibri"/>
              </a:rPr>
              <a:t>Google: Virginia Code § 64.2-1600</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If you suspect a POA is being misused, contact an attorney to review the situation – if you are DSS – your County/Municipal attorney should be able to help</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If you draft and execute POAs….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The Who of Powers of Attorney</a:t>
            </a:r>
            <a:endParaRPr/>
          </a:p>
        </p:txBody>
      </p:sp>
      <p:sp>
        <p:nvSpPr>
          <p:cNvPr id="117" name="Google Shape;117;p18"/>
          <p:cNvSpPr txBox="1"/>
          <p:nvPr>
            <p:ph idx="1" type="body"/>
          </p:nvPr>
        </p:nvSpPr>
        <p:spPr>
          <a:xfrm>
            <a:off x="838200" y="1690688"/>
            <a:ext cx="10515600" cy="466439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The </a:t>
            </a:r>
            <a:r>
              <a:rPr b="0" i="0" lang="en-US" sz="2590" u="none" cap="none" strike="noStrike">
                <a:solidFill>
                  <a:srgbClr val="00B0F0"/>
                </a:solidFill>
                <a:latin typeface="Calibri"/>
                <a:ea typeface="Calibri"/>
                <a:cs typeface="Calibri"/>
                <a:sym typeface="Calibri"/>
              </a:rPr>
              <a:t>Principal</a:t>
            </a:r>
            <a:r>
              <a:rPr b="0" i="0" lang="en-US" sz="2590" u="none" cap="none" strike="noStrike">
                <a:solidFill>
                  <a:schemeClr val="lt1"/>
                </a:solidFill>
                <a:latin typeface="Calibri"/>
                <a:ea typeface="Calibri"/>
                <a:cs typeface="Calibri"/>
                <a:sym typeface="Calibri"/>
              </a:rPr>
              <a:t> (‘-pal – your friend gives one) grants Power of Attorney  </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Must be over 18</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Must have sufficient mental capacity to grant POA (more on this later…)</a:t>
            </a:r>
            <a:endParaRPr/>
          </a:p>
          <a:p>
            <a:pPr indent="-228600" lvl="0" marL="228600" marR="0" rtl="0" algn="l">
              <a:lnSpc>
                <a:spcPct val="9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The </a:t>
            </a:r>
            <a:r>
              <a:rPr b="0" i="0" lang="en-US" sz="2590" u="none" cap="none" strike="noStrike">
                <a:solidFill>
                  <a:srgbClr val="00B0F0"/>
                </a:solidFill>
                <a:latin typeface="Calibri"/>
                <a:ea typeface="Calibri"/>
                <a:cs typeface="Calibri"/>
                <a:sym typeface="Calibri"/>
              </a:rPr>
              <a:t>Agent</a:t>
            </a:r>
            <a:r>
              <a:rPr b="0" i="0" lang="en-US" sz="2590" u="none" cap="none" strike="noStrike">
                <a:solidFill>
                  <a:schemeClr val="lt1"/>
                </a:solidFill>
                <a:latin typeface="Calibri"/>
                <a:ea typeface="Calibri"/>
                <a:cs typeface="Calibri"/>
                <a:sym typeface="Calibri"/>
              </a:rPr>
              <a:t> is the person who receives the Power of Attorney – or in my view, accepts </a:t>
            </a:r>
            <a:r>
              <a:rPr b="0" i="0" lang="en-US" sz="2590" u="none" cap="none" strike="noStrike">
                <a:solidFill>
                  <a:srgbClr val="00B0F0"/>
                </a:solidFill>
                <a:latin typeface="Calibri"/>
                <a:ea typeface="Calibri"/>
                <a:cs typeface="Calibri"/>
                <a:sym typeface="Calibri"/>
              </a:rPr>
              <a:t>Responsibility of Attorney</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Also over 18 and sufficient decision making capacity, otherwise no eligibility criteria</a:t>
            </a:r>
            <a:endParaRPr/>
          </a:p>
          <a:p>
            <a:pPr indent="-228600" lvl="0" marL="228600" marR="0" rtl="0" algn="l">
              <a:lnSpc>
                <a:spcPct val="9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There is no </a:t>
            </a:r>
            <a:r>
              <a:rPr b="0" i="1" lang="en-US" sz="2590" u="none" cap="none" strike="noStrike">
                <a:solidFill>
                  <a:schemeClr val="lt1"/>
                </a:solidFill>
                <a:latin typeface="Calibri"/>
                <a:ea typeface="Calibri"/>
                <a:cs typeface="Calibri"/>
                <a:sym typeface="Calibri"/>
              </a:rPr>
              <a:t>person</a:t>
            </a:r>
            <a:r>
              <a:rPr b="0" i="0" lang="en-US" sz="2590" u="none" cap="none" strike="noStrike">
                <a:solidFill>
                  <a:schemeClr val="lt1"/>
                </a:solidFill>
                <a:latin typeface="Calibri"/>
                <a:ea typeface="Calibri"/>
                <a:cs typeface="Calibri"/>
                <a:sym typeface="Calibri"/>
              </a:rPr>
              <a:t> called “POA”</a:t>
            </a:r>
            <a:endParaRPr/>
          </a:p>
          <a:p>
            <a:pPr indent="-228600" lvl="0" marL="228600" marR="0" rtl="0" algn="l">
              <a:lnSpc>
                <a:spcPct val="9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Incorrect to refer to a Guardian or Conservator as “the POA” nor is any other person who may have some legal responsibility or authority to act. </a:t>
            </a:r>
            <a:endParaRPr/>
          </a:p>
          <a:p>
            <a:pPr indent="-228600" lvl="0" marL="228600" marR="0" rtl="0" algn="l">
              <a:lnSpc>
                <a:spcPct val="9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No one is legally authorized </a:t>
            </a:r>
            <a:r>
              <a:rPr b="0" i="0" lang="en-US" sz="2590" u="none" cap="none" strike="noStrike">
                <a:solidFill>
                  <a:srgbClr val="00B0F0"/>
                </a:solidFill>
                <a:latin typeface="Calibri"/>
                <a:ea typeface="Calibri"/>
                <a:cs typeface="Calibri"/>
                <a:sym typeface="Calibri"/>
              </a:rPr>
              <a:t>Agent</a:t>
            </a:r>
            <a:r>
              <a:rPr b="0" i="0" lang="en-US" sz="2590" u="none" cap="none" strike="noStrike">
                <a:solidFill>
                  <a:schemeClr val="lt1"/>
                </a:solidFill>
                <a:latin typeface="Calibri"/>
                <a:ea typeface="Calibri"/>
                <a:cs typeface="Calibri"/>
                <a:sym typeface="Calibri"/>
              </a:rPr>
              <a:t> without legal authority - not parent, guardian, adult child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5"/>
          <p:cNvSpPr/>
          <p:nvPr/>
        </p:nvSpPr>
        <p:spPr>
          <a:xfrm rot="10800000">
            <a:off x="9016005" y="5367908"/>
            <a:ext cx="3175996" cy="1490093"/>
          </a:xfrm>
          <a:custGeom>
            <a:rect b="b" l="l" r="r" t="t"/>
            <a:pathLst>
              <a:path extrusionOk="0" h="120000" w="120000">
                <a:moveTo>
                  <a:pt x="93925" y="120000"/>
                </a:moveTo>
                <a:lnTo>
                  <a:pt x="0" y="120000"/>
                </a:lnTo>
                <a:lnTo>
                  <a:pt x="0" y="0"/>
                </a:lnTo>
                <a:lnTo>
                  <a:pt x="12000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45"/>
          <p:cNvSpPr/>
          <p:nvPr/>
        </p:nvSpPr>
        <p:spPr>
          <a:xfrm>
            <a:off x="-17262" y="5367908"/>
            <a:ext cx="9566296" cy="1490093"/>
          </a:xfrm>
          <a:custGeom>
            <a:rect b="b" l="l" r="r" t="t"/>
            <a:pathLst>
              <a:path extrusionOk="0" h="120000" w="120000">
                <a:moveTo>
                  <a:pt x="0" y="0"/>
                </a:moveTo>
                <a:lnTo>
                  <a:pt x="5083" y="0"/>
                </a:lnTo>
                <a:lnTo>
                  <a:pt x="7926" y="0"/>
                </a:lnTo>
                <a:lnTo>
                  <a:pt x="30754" y="0"/>
                </a:lnTo>
                <a:lnTo>
                  <a:pt x="36401" y="0"/>
                </a:lnTo>
                <a:lnTo>
                  <a:pt x="45674" y="0"/>
                </a:lnTo>
                <a:lnTo>
                  <a:pt x="120000" y="0"/>
                </a:lnTo>
                <a:lnTo>
                  <a:pt x="111343" y="120000"/>
                </a:lnTo>
                <a:lnTo>
                  <a:pt x="7926" y="120000"/>
                </a:lnTo>
                <a:lnTo>
                  <a:pt x="5083" y="120000"/>
                </a:lnTo>
                <a:lnTo>
                  <a:pt x="0" y="120000"/>
                </a:lnTo>
                <a:close/>
              </a:path>
            </a:pathLst>
          </a:custGeom>
          <a:solidFill>
            <a:srgbClr val="323F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45"/>
          <p:cNvSpPr txBox="1"/>
          <p:nvPr>
            <p:ph type="title"/>
          </p:nvPr>
        </p:nvSpPr>
        <p:spPr>
          <a:xfrm>
            <a:off x="813147" y="5564788"/>
            <a:ext cx="9658611" cy="1096331"/>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lt1"/>
              </a:buClr>
              <a:buFont typeface="Calibri"/>
              <a:buNone/>
            </a:pPr>
            <a:r>
              <a:rPr b="0" i="0" lang="en-US" sz="4100" u="none" cap="none" strike="noStrike">
                <a:solidFill>
                  <a:schemeClr val="lt1"/>
                </a:solidFill>
                <a:latin typeface="Calibri"/>
                <a:ea typeface="Calibri"/>
                <a:cs typeface="Calibri"/>
                <a:sym typeface="Calibri"/>
              </a:rPr>
              <a:t>Some Practices I Recommend for ATTORNEYS</a:t>
            </a:r>
            <a:endParaRPr/>
          </a:p>
        </p:txBody>
      </p:sp>
      <p:grpSp>
        <p:nvGrpSpPr>
          <p:cNvPr id="311" name="Google Shape;311;p45"/>
          <p:cNvGrpSpPr/>
          <p:nvPr/>
        </p:nvGrpSpPr>
        <p:grpSpPr>
          <a:xfrm>
            <a:off x="380541" y="507039"/>
            <a:ext cx="11451717" cy="3845806"/>
            <a:chOff x="0" y="606370"/>
            <a:chExt cx="11451717" cy="3845806"/>
          </a:xfrm>
        </p:grpSpPr>
        <p:sp>
          <p:nvSpPr>
            <p:cNvPr id="312" name="Google Shape;312;p45"/>
            <p:cNvSpPr/>
            <p:nvPr/>
          </p:nvSpPr>
          <p:spPr>
            <a:xfrm>
              <a:off x="13605" y="606370"/>
              <a:ext cx="1549999" cy="464999"/>
            </a:xfrm>
            <a:prstGeom prst="rect">
              <a:avLst/>
            </a:prstGeom>
            <a:solidFill>
              <a:srgbClr val="97BE48"/>
            </a:solidFill>
            <a:ln cap="flat" cmpd="sng" w="12700">
              <a:solidFill>
                <a:srgbClr val="97BE4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5"/>
            <p:cNvSpPr txBox="1"/>
            <p:nvPr/>
          </p:nvSpPr>
          <p:spPr>
            <a:xfrm>
              <a:off x="13605" y="606370"/>
              <a:ext cx="1549999" cy="464999"/>
            </a:xfrm>
            <a:prstGeom prst="rect">
              <a:avLst/>
            </a:prstGeom>
            <a:noFill/>
            <a:ln>
              <a:noFill/>
            </a:ln>
          </p:spPr>
          <p:txBody>
            <a:bodyPr anchorCtr="0" anchor="ctr" bIns="122475" lIns="122475" spcFirstLastPara="1" rIns="122475" wrap="square" tIns="122475">
              <a:noAutofit/>
            </a:bodyPr>
            <a:lstStyle/>
            <a:p>
              <a:pPr indent="0" lvl="0" marL="0" marR="0" rtl="0" algn="ctr">
                <a:lnSpc>
                  <a:spcPct val="90000"/>
                </a:lnSpc>
                <a:spcBef>
                  <a:spcPts val="0"/>
                </a:spcBef>
                <a:spcAft>
                  <a:spcPts val="0"/>
                </a:spcAft>
                <a:buClr>
                  <a:schemeClr val="lt1"/>
                </a:buClr>
                <a:buFont typeface="Calibri"/>
                <a:buNone/>
              </a:pPr>
              <a:r>
                <a:rPr lang="en-US" sz="1500">
                  <a:solidFill>
                    <a:schemeClr val="lt1"/>
                  </a:solidFill>
                  <a:latin typeface="Calibri"/>
                  <a:ea typeface="Calibri"/>
                  <a:cs typeface="Calibri"/>
                  <a:sym typeface="Calibri"/>
                </a:rPr>
                <a:t>Ensure</a:t>
              </a:r>
              <a:endParaRPr/>
            </a:p>
          </p:txBody>
        </p:sp>
        <p:sp>
          <p:nvSpPr>
            <p:cNvPr id="314" name="Google Shape;314;p45"/>
            <p:cNvSpPr/>
            <p:nvPr/>
          </p:nvSpPr>
          <p:spPr>
            <a:xfrm>
              <a:off x="0" y="1107393"/>
              <a:ext cx="1549999" cy="3344783"/>
            </a:xfrm>
            <a:prstGeom prst="rect">
              <a:avLst/>
            </a:prstGeom>
            <a:solidFill>
              <a:srgbClr val="DDE8CE">
                <a:alpha val="89803"/>
              </a:srgbClr>
            </a:solidFill>
            <a:ln cap="flat" cmpd="sng" w="12700">
              <a:solidFill>
                <a:srgbClr val="DDE8CE">
                  <a:alpha val="89803"/>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5"/>
            <p:cNvSpPr txBox="1"/>
            <p:nvPr/>
          </p:nvSpPr>
          <p:spPr>
            <a:xfrm>
              <a:off x="0" y="1107393"/>
              <a:ext cx="1549999" cy="3344783"/>
            </a:xfrm>
            <a:prstGeom prst="rect">
              <a:avLst/>
            </a:prstGeom>
            <a:noFill/>
            <a:ln>
              <a:noFill/>
            </a:ln>
          </p:spPr>
          <p:txBody>
            <a:bodyPr anchorCtr="0" anchor="t" bIns="153100" lIns="153100" spcFirstLastPara="1" rIns="153100" wrap="square" tIns="153100">
              <a:noAutofit/>
            </a:bodyPr>
            <a:lstStyle/>
            <a:p>
              <a:pPr indent="0" lvl="0" marL="0" marR="0" rtl="0" algn="l">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Ensure that the PRINCIPAL has initiated the request for the POA</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Don’t do work for principal upon Agent’s request!</a:t>
              </a:r>
              <a:endParaRPr/>
            </a:p>
          </p:txBody>
        </p:sp>
        <p:sp>
          <p:nvSpPr>
            <p:cNvPr id="316" name="Google Shape;316;p45"/>
            <p:cNvSpPr/>
            <p:nvPr/>
          </p:nvSpPr>
          <p:spPr>
            <a:xfrm>
              <a:off x="1612773" y="606370"/>
              <a:ext cx="1549999" cy="464999"/>
            </a:xfrm>
            <a:prstGeom prst="rect">
              <a:avLst/>
            </a:prstGeom>
            <a:solidFill>
              <a:srgbClr val="6EC045"/>
            </a:solidFill>
            <a:ln cap="flat" cmpd="sng" w="12700">
              <a:solidFill>
                <a:srgbClr val="6EC04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5"/>
            <p:cNvSpPr txBox="1"/>
            <p:nvPr/>
          </p:nvSpPr>
          <p:spPr>
            <a:xfrm>
              <a:off x="1612773" y="606370"/>
              <a:ext cx="1549999" cy="464999"/>
            </a:xfrm>
            <a:prstGeom prst="rect">
              <a:avLst/>
            </a:prstGeom>
            <a:noFill/>
            <a:ln>
              <a:noFill/>
            </a:ln>
          </p:spPr>
          <p:txBody>
            <a:bodyPr anchorCtr="0" anchor="ctr" bIns="122475" lIns="122475" spcFirstLastPara="1" rIns="122475" wrap="square" tIns="122475">
              <a:noAutofit/>
            </a:bodyPr>
            <a:lstStyle/>
            <a:p>
              <a:pPr indent="0" lvl="0" marL="0" marR="0" rtl="0" algn="ctr">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Make</a:t>
              </a:r>
              <a:endParaRPr/>
            </a:p>
          </p:txBody>
        </p:sp>
        <p:sp>
          <p:nvSpPr>
            <p:cNvPr id="318" name="Google Shape;318;p45"/>
            <p:cNvSpPr/>
            <p:nvPr/>
          </p:nvSpPr>
          <p:spPr>
            <a:xfrm>
              <a:off x="1612773" y="1071370"/>
              <a:ext cx="1549999" cy="3344783"/>
            </a:xfrm>
            <a:prstGeom prst="rect">
              <a:avLst/>
            </a:prstGeom>
            <a:solidFill>
              <a:srgbClr val="D3E8CD">
                <a:alpha val="89803"/>
              </a:srgbClr>
            </a:solidFill>
            <a:ln cap="flat" cmpd="sng" w="12700">
              <a:solidFill>
                <a:srgbClr val="D3E8CD">
                  <a:alpha val="89803"/>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5"/>
            <p:cNvSpPr txBox="1"/>
            <p:nvPr/>
          </p:nvSpPr>
          <p:spPr>
            <a:xfrm>
              <a:off x="1612773" y="1071370"/>
              <a:ext cx="1549999" cy="3344783"/>
            </a:xfrm>
            <a:prstGeom prst="rect">
              <a:avLst/>
            </a:prstGeom>
            <a:noFill/>
            <a:ln>
              <a:noFill/>
            </a:ln>
          </p:spPr>
          <p:txBody>
            <a:bodyPr anchorCtr="0" anchor="t" bIns="153100" lIns="153100" spcFirstLastPara="1" rIns="153100" wrap="square" tIns="153100">
              <a:noAutofit/>
            </a:bodyPr>
            <a:lstStyle/>
            <a:p>
              <a:pPr indent="0" lvl="0" marL="0" marR="0" rtl="0" algn="l">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reasonable inquiry as to PRINCIPAL’S mental capacity. If you have any doubt at all, get certification from P’s doctor</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Record your assessment and conclusion(s) to your file for later reference in the event ever challenged</a:t>
              </a:r>
              <a:endParaRPr/>
            </a:p>
          </p:txBody>
        </p:sp>
        <p:sp>
          <p:nvSpPr>
            <p:cNvPr id="320" name="Google Shape;320;p45"/>
            <p:cNvSpPr/>
            <p:nvPr/>
          </p:nvSpPr>
          <p:spPr>
            <a:xfrm>
              <a:off x="3270562" y="606370"/>
              <a:ext cx="1549999" cy="464999"/>
            </a:xfrm>
            <a:prstGeom prst="rect">
              <a:avLst/>
            </a:prstGeom>
            <a:solidFill>
              <a:srgbClr val="43C244"/>
            </a:solidFill>
            <a:ln cap="flat" cmpd="sng" w="12700">
              <a:solidFill>
                <a:srgbClr val="43C24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5"/>
            <p:cNvSpPr txBox="1"/>
            <p:nvPr/>
          </p:nvSpPr>
          <p:spPr>
            <a:xfrm>
              <a:off x="3270562" y="606370"/>
              <a:ext cx="1549999" cy="464999"/>
            </a:xfrm>
            <a:prstGeom prst="rect">
              <a:avLst/>
            </a:prstGeom>
            <a:noFill/>
            <a:ln>
              <a:noFill/>
            </a:ln>
          </p:spPr>
          <p:txBody>
            <a:bodyPr anchorCtr="0" anchor="ctr" bIns="122475" lIns="122475" spcFirstLastPara="1" rIns="122475" wrap="square" tIns="122475">
              <a:noAutofit/>
            </a:bodyPr>
            <a:lstStyle/>
            <a:p>
              <a:pPr indent="0" lvl="0" marL="0" marR="0" rtl="0" algn="ctr">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Avoid</a:t>
              </a:r>
              <a:endParaRPr/>
            </a:p>
          </p:txBody>
        </p:sp>
        <p:sp>
          <p:nvSpPr>
            <p:cNvPr id="322" name="Google Shape;322;p45"/>
            <p:cNvSpPr/>
            <p:nvPr/>
          </p:nvSpPr>
          <p:spPr>
            <a:xfrm>
              <a:off x="3270562" y="1035347"/>
              <a:ext cx="1549999" cy="3344783"/>
            </a:xfrm>
            <a:prstGeom prst="rect">
              <a:avLst/>
            </a:prstGeom>
            <a:solidFill>
              <a:srgbClr val="CCE9CE">
                <a:alpha val="89803"/>
              </a:srgbClr>
            </a:solidFill>
            <a:ln cap="flat" cmpd="sng" w="12700">
              <a:solidFill>
                <a:srgbClr val="CCE9CE">
                  <a:alpha val="89803"/>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5"/>
            <p:cNvSpPr txBox="1"/>
            <p:nvPr/>
          </p:nvSpPr>
          <p:spPr>
            <a:xfrm>
              <a:off x="3270562" y="1035347"/>
              <a:ext cx="1549999" cy="3344783"/>
            </a:xfrm>
            <a:prstGeom prst="rect">
              <a:avLst/>
            </a:prstGeom>
            <a:noFill/>
            <a:ln>
              <a:noFill/>
            </a:ln>
          </p:spPr>
          <p:txBody>
            <a:bodyPr anchorCtr="0" anchor="t" bIns="153100" lIns="153100" spcFirstLastPara="1" rIns="153100" wrap="square" tIns="153100">
              <a:noAutofit/>
            </a:bodyPr>
            <a:lstStyle/>
            <a:p>
              <a:pPr indent="0" lvl="0" marL="0" marR="0" rtl="0" algn="l">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any possibility of Undue Influence</a:t>
              </a:r>
              <a:endParaRPr/>
            </a:p>
          </p:txBody>
        </p:sp>
        <p:sp>
          <p:nvSpPr>
            <p:cNvPr id="324" name="Google Shape;324;p45"/>
            <p:cNvSpPr/>
            <p:nvPr/>
          </p:nvSpPr>
          <p:spPr>
            <a:xfrm>
              <a:off x="4928351" y="606370"/>
              <a:ext cx="1549999" cy="464999"/>
            </a:xfrm>
            <a:prstGeom prst="rect">
              <a:avLst/>
            </a:prstGeom>
            <a:solidFill>
              <a:srgbClr val="41C46D"/>
            </a:solidFill>
            <a:ln cap="flat" cmpd="sng" w="12700">
              <a:solidFill>
                <a:srgbClr val="41C46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5"/>
            <p:cNvSpPr txBox="1"/>
            <p:nvPr/>
          </p:nvSpPr>
          <p:spPr>
            <a:xfrm>
              <a:off x="4928351" y="606370"/>
              <a:ext cx="1549999" cy="464999"/>
            </a:xfrm>
            <a:prstGeom prst="rect">
              <a:avLst/>
            </a:prstGeom>
            <a:noFill/>
            <a:ln>
              <a:noFill/>
            </a:ln>
          </p:spPr>
          <p:txBody>
            <a:bodyPr anchorCtr="0" anchor="ctr" bIns="122475" lIns="122475" spcFirstLastPara="1" rIns="122475" wrap="square" tIns="122475">
              <a:noAutofit/>
            </a:bodyPr>
            <a:lstStyle/>
            <a:p>
              <a:pPr indent="0" lvl="0" marL="0" marR="0" rtl="0" algn="ctr">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Meet</a:t>
              </a:r>
              <a:endParaRPr/>
            </a:p>
          </p:txBody>
        </p:sp>
        <p:sp>
          <p:nvSpPr>
            <p:cNvPr id="326" name="Google Shape;326;p45"/>
            <p:cNvSpPr/>
            <p:nvPr/>
          </p:nvSpPr>
          <p:spPr>
            <a:xfrm>
              <a:off x="4928351" y="1071370"/>
              <a:ext cx="1549999" cy="3344783"/>
            </a:xfrm>
            <a:prstGeom prst="rect">
              <a:avLst/>
            </a:prstGeom>
            <a:solidFill>
              <a:srgbClr val="CDE9D8">
                <a:alpha val="89803"/>
              </a:srgbClr>
            </a:solidFill>
            <a:ln cap="flat" cmpd="sng" w="12700">
              <a:solidFill>
                <a:srgbClr val="CDE9D8">
                  <a:alpha val="89803"/>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5"/>
            <p:cNvSpPr txBox="1"/>
            <p:nvPr/>
          </p:nvSpPr>
          <p:spPr>
            <a:xfrm>
              <a:off x="4928351" y="1071370"/>
              <a:ext cx="1549999" cy="3344783"/>
            </a:xfrm>
            <a:prstGeom prst="rect">
              <a:avLst/>
            </a:prstGeom>
            <a:noFill/>
            <a:ln>
              <a:noFill/>
            </a:ln>
          </p:spPr>
          <p:txBody>
            <a:bodyPr anchorCtr="0" anchor="t" bIns="153100" lIns="153100" spcFirstLastPara="1" rIns="153100" wrap="square" tIns="153100">
              <a:noAutofit/>
            </a:bodyPr>
            <a:lstStyle/>
            <a:p>
              <a:pPr indent="0" lvl="0" marL="0" marR="0" rtl="0" algn="l">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with the Principal alone – make others leave the building to ensure not even the subtlest hint of undue influence or interference</a:t>
              </a:r>
              <a:endParaRPr/>
            </a:p>
          </p:txBody>
        </p:sp>
        <p:sp>
          <p:nvSpPr>
            <p:cNvPr id="328" name="Google Shape;328;p45"/>
            <p:cNvSpPr/>
            <p:nvPr/>
          </p:nvSpPr>
          <p:spPr>
            <a:xfrm>
              <a:off x="6586140" y="606370"/>
              <a:ext cx="1549999" cy="464999"/>
            </a:xfrm>
            <a:prstGeom prst="rect">
              <a:avLst/>
            </a:prstGeom>
            <a:solidFill>
              <a:srgbClr val="3FC79A"/>
            </a:solidFill>
            <a:ln cap="flat" cmpd="sng" w="12700">
              <a:solidFill>
                <a:srgbClr val="3FC79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5"/>
            <p:cNvSpPr txBox="1"/>
            <p:nvPr/>
          </p:nvSpPr>
          <p:spPr>
            <a:xfrm>
              <a:off x="6586140" y="606370"/>
              <a:ext cx="1549999" cy="464999"/>
            </a:xfrm>
            <a:prstGeom prst="rect">
              <a:avLst/>
            </a:prstGeom>
            <a:noFill/>
            <a:ln>
              <a:noFill/>
            </a:ln>
          </p:spPr>
          <p:txBody>
            <a:bodyPr anchorCtr="0" anchor="ctr" bIns="122475" lIns="122475" spcFirstLastPara="1" rIns="122475" wrap="square" tIns="122475">
              <a:noAutofit/>
            </a:bodyPr>
            <a:lstStyle/>
            <a:p>
              <a:pPr indent="0" lvl="0" marL="0" marR="0" rtl="0" algn="ctr">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Give</a:t>
              </a:r>
              <a:endParaRPr/>
            </a:p>
          </p:txBody>
        </p:sp>
        <p:sp>
          <p:nvSpPr>
            <p:cNvPr id="330" name="Google Shape;330;p45"/>
            <p:cNvSpPr/>
            <p:nvPr/>
          </p:nvSpPr>
          <p:spPr>
            <a:xfrm>
              <a:off x="6586140" y="1071370"/>
              <a:ext cx="1549999" cy="3344783"/>
            </a:xfrm>
            <a:prstGeom prst="rect">
              <a:avLst/>
            </a:prstGeom>
            <a:solidFill>
              <a:srgbClr val="CCEAE3">
                <a:alpha val="89803"/>
              </a:srgbClr>
            </a:solidFill>
            <a:ln cap="flat" cmpd="sng" w="12700">
              <a:solidFill>
                <a:srgbClr val="CCEAE3">
                  <a:alpha val="89803"/>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5"/>
            <p:cNvSpPr txBox="1"/>
            <p:nvPr/>
          </p:nvSpPr>
          <p:spPr>
            <a:xfrm>
              <a:off x="6586140" y="1071370"/>
              <a:ext cx="1549999" cy="3344783"/>
            </a:xfrm>
            <a:prstGeom prst="rect">
              <a:avLst/>
            </a:prstGeom>
            <a:noFill/>
            <a:ln>
              <a:noFill/>
            </a:ln>
          </p:spPr>
          <p:txBody>
            <a:bodyPr anchorCtr="0" anchor="t" bIns="153100" lIns="153100" spcFirstLastPara="1" rIns="153100" wrap="square" tIns="153100">
              <a:noAutofit/>
            </a:bodyPr>
            <a:lstStyle/>
            <a:p>
              <a:pPr indent="0" lvl="0" marL="0" marR="0" rtl="0" algn="l">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detailed but simple WRITTEN instructions</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what to do with the documents. </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What to do with originals, </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to whom to give copies.</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Needs recording?</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 Central Repository?</a:t>
              </a:r>
              <a:endParaRPr/>
            </a:p>
          </p:txBody>
        </p:sp>
        <p:sp>
          <p:nvSpPr>
            <p:cNvPr id="332" name="Google Shape;332;p45"/>
            <p:cNvSpPr/>
            <p:nvPr/>
          </p:nvSpPr>
          <p:spPr>
            <a:xfrm>
              <a:off x="8243929" y="606370"/>
              <a:ext cx="1549999" cy="464999"/>
            </a:xfrm>
            <a:prstGeom prst="rect">
              <a:avLst/>
            </a:prstGeom>
            <a:solidFill>
              <a:srgbClr val="3DC8C9"/>
            </a:solidFill>
            <a:ln cap="flat" cmpd="sng" w="12700">
              <a:solidFill>
                <a:srgbClr val="3DC8C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5"/>
            <p:cNvSpPr txBox="1"/>
            <p:nvPr/>
          </p:nvSpPr>
          <p:spPr>
            <a:xfrm>
              <a:off x="8243929" y="606370"/>
              <a:ext cx="1549999" cy="464999"/>
            </a:xfrm>
            <a:prstGeom prst="rect">
              <a:avLst/>
            </a:prstGeom>
            <a:noFill/>
            <a:ln>
              <a:noFill/>
            </a:ln>
          </p:spPr>
          <p:txBody>
            <a:bodyPr anchorCtr="0" anchor="ctr" bIns="122475" lIns="122475" spcFirstLastPara="1" rIns="122475" wrap="square" tIns="122475">
              <a:noAutofit/>
            </a:bodyPr>
            <a:lstStyle/>
            <a:p>
              <a:pPr indent="0" lvl="0" marL="0" marR="0" rtl="0" algn="ctr">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Include</a:t>
              </a:r>
              <a:endParaRPr/>
            </a:p>
          </p:txBody>
        </p:sp>
        <p:sp>
          <p:nvSpPr>
            <p:cNvPr id="334" name="Google Shape;334;p45"/>
            <p:cNvSpPr/>
            <p:nvPr/>
          </p:nvSpPr>
          <p:spPr>
            <a:xfrm>
              <a:off x="8243929" y="1071370"/>
              <a:ext cx="1549999" cy="3344783"/>
            </a:xfrm>
            <a:prstGeom prst="rect">
              <a:avLst/>
            </a:prstGeom>
            <a:solidFill>
              <a:srgbClr val="CBE7EB">
                <a:alpha val="89803"/>
              </a:srgbClr>
            </a:solidFill>
            <a:ln cap="flat" cmpd="sng" w="12700">
              <a:solidFill>
                <a:srgbClr val="CBE7EB">
                  <a:alpha val="89803"/>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5"/>
            <p:cNvSpPr txBox="1"/>
            <p:nvPr/>
          </p:nvSpPr>
          <p:spPr>
            <a:xfrm>
              <a:off x="8243929" y="1071370"/>
              <a:ext cx="1549999" cy="3344783"/>
            </a:xfrm>
            <a:prstGeom prst="rect">
              <a:avLst/>
            </a:prstGeom>
            <a:noFill/>
            <a:ln>
              <a:noFill/>
            </a:ln>
          </p:spPr>
          <p:txBody>
            <a:bodyPr anchorCtr="0" anchor="t" bIns="153100" lIns="153100" spcFirstLastPara="1" rIns="153100" wrap="square" tIns="153100">
              <a:noAutofit/>
            </a:bodyPr>
            <a:lstStyle/>
            <a:p>
              <a:pPr indent="0" lvl="0" marL="0" marR="0" rtl="0" algn="l">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in the document </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list of Agent’s duties. If possible review those with Principal and Agent explaining Fiduciary RESPONSIBILITY (not Power!)</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Consider getting Agent to sign acknowledgement</a:t>
              </a:r>
              <a:endParaRPr/>
            </a:p>
          </p:txBody>
        </p:sp>
        <p:sp>
          <p:nvSpPr>
            <p:cNvPr id="336" name="Google Shape;336;p45"/>
            <p:cNvSpPr/>
            <p:nvPr/>
          </p:nvSpPr>
          <p:spPr>
            <a:xfrm>
              <a:off x="9901718" y="606370"/>
              <a:ext cx="1549999" cy="464999"/>
            </a:xfrm>
            <a:prstGeom prst="rect">
              <a:avLst/>
            </a:prstGeom>
            <a:solidFill>
              <a:srgbClr val="3B9ACB"/>
            </a:solidFill>
            <a:ln cap="flat" cmpd="sng" w="12700">
              <a:solidFill>
                <a:srgbClr val="3B9AC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5"/>
            <p:cNvSpPr txBox="1"/>
            <p:nvPr/>
          </p:nvSpPr>
          <p:spPr>
            <a:xfrm>
              <a:off x="9901718" y="606370"/>
              <a:ext cx="1549999" cy="464999"/>
            </a:xfrm>
            <a:prstGeom prst="rect">
              <a:avLst/>
            </a:prstGeom>
            <a:noFill/>
            <a:ln>
              <a:noFill/>
            </a:ln>
          </p:spPr>
          <p:txBody>
            <a:bodyPr anchorCtr="0" anchor="ctr" bIns="122475" lIns="122475" spcFirstLastPara="1" rIns="122475" wrap="square" tIns="122475">
              <a:noAutofit/>
            </a:bodyPr>
            <a:lstStyle/>
            <a:p>
              <a:pPr indent="0" lvl="0" marL="0" marR="0" rtl="0" algn="ctr">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Explain</a:t>
              </a:r>
              <a:endParaRPr/>
            </a:p>
          </p:txBody>
        </p:sp>
        <p:sp>
          <p:nvSpPr>
            <p:cNvPr id="338" name="Google Shape;338;p45"/>
            <p:cNvSpPr/>
            <p:nvPr/>
          </p:nvSpPr>
          <p:spPr>
            <a:xfrm>
              <a:off x="9901718" y="1071370"/>
              <a:ext cx="1549999" cy="3344783"/>
            </a:xfrm>
            <a:prstGeom prst="rect">
              <a:avLst/>
            </a:prstGeom>
            <a:solidFill>
              <a:srgbClr val="CCDDEB">
                <a:alpha val="89803"/>
              </a:srgbClr>
            </a:solidFill>
            <a:ln cap="flat" cmpd="sng" w="12700">
              <a:solidFill>
                <a:srgbClr val="CCDDEB">
                  <a:alpha val="89803"/>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5"/>
            <p:cNvSpPr txBox="1"/>
            <p:nvPr/>
          </p:nvSpPr>
          <p:spPr>
            <a:xfrm>
              <a:off x="9901718" y="1071370"/>
              <a:ext cx="1549999" cy="3344783"/>
            </a:xfrm>
            <a:prstGeom prst="rect">
              <a:avLst/>
            </a:prstGeom>
            <a:noFill/>
            <a:ln>
              <a:noFill/>
            </a:ln>
          </p:spPr>
          <p:txBody>
            <a:bodyPr anchorCtr="0" anchor="t" bIns="153100" lIns="153100" spcFirstLastPara="1" rIns="153100" wrap="square" tIns="153100">
              <a:noAutofit/>
            </a:bodyPr>
            <a:lstStyle/>
            <a:p>
              <a:pPr indent="0" lvl="0" marL="0" marR="0" rtl="0" algn="l">
                <a:lnSpc>
                  <a:spcPct val="90000"/>
                </a:lnSpc>
                <a:spcBef>
                  <a:spcPts val="0"/>
                </a:spcBef>
                <a:spcAft>
                  <a:spcPts val="0"/>
                </a:spcAft>
                <a:buClr>
                  <a:schemeClr val="lt1"/>
                </a:buClr>
                <a:buFont typeface="Calibri"/>
                <a:buNone/>
              </a:pPr>
              <a:r>
                <a:rPr lang="en-US" sz="1400">
                  <a:solidFill>
                    <a:schemeClr val="lt1"/>
                  </a:solidFill>
                  <a:latin typeface="Calibri"/>
                  <a:ea typeface="Calibri"/>
                  <a:cs typeface="Calibri"/>
                  <a:sym typeface="Calibri"/>
                </a:rPr>
                <a:t>how and when to effectively REVOKE a POA</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Notice in writing</a:t>
              </a:r>
              <a:endParaRPr/>
            </a:p>
            <a:p>
              <a:pPr indent="0" lvl="0" marL="0" marR="0" rtl="0" algn="l">
                <a:lnSpc>
                  <a:spcPct val="90000"/>
                </a:lnSpc>
                <a:spcBef>
                  <a:spcPts val="490"/>
                </a:spcBef>
                <a:spcAft>
                  <a:spcPts val="0"/>
                </a:spcAft>
                <a:buClr>
                  <a:schemeClr val="lt1"/>
                </a:buClr>
                <a:buFont typeface="Calibri"/>
                <a:buNone/>
              </a:pPr>
              <a:r>
                <a:rPr lang="en-US" sz="1400">
                  <a:solidFill>
                    <a:schemeClr val="lt1"/>
                  </a:solidFill>
                  <a:latin typeface="Calibri"/>
                  <a:ea typeface="Calibri"/>
                  <a:cs typeface="Calibri"/>
                  <a:sym typeface="Calibri"/>
                </a:rPr>
                <a:t>To ALL 3</a:t>
              </a:r>
              <a:r>
                <a:rPr baseline="30000" lang="en-US" sz="1400">
                  <a:solidFill>
                    <a:schemeClr val="lt1"/>
                  </a:solidFill>
                  <a:latin typeface="Calibri"/>
                  <a:ea typeface="Calibri"/>
                  <a:cs typeface="Calibri"/>
                  <a:sym typeface="Calibri"/>
                </a:rPr>
                <a:t>rd</a:t>
              </a:r>
              <a:r>
                <a:rPr lang="en-US" sz="1400">
                  <a:solidFill>
                    <a:schemeClr val="lt1"/>
                  </a:solidFill>
                  <a:latin typeface="Calibri"/>
                  <a:ea typeface="Calibri"/>
                  <a:cs typeface="Calibri"/>
                  <a:sym typeface="Calibri"/>
                </a:rPr>
                <a:t> parties</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Image result for power" id="344" name="Google Shape;344;p46"/>
          <p:cNvPicPr preferRelativeResize="0"/>
          <p:nvPr/>
        </p:nvPicPr>
        <p:blipFill rotWithShape="1">
          <a:blip r:embed="rId3">
            <a:alphaModFix/>
          </a:blip>
          <a:srcRect b="0" l="32406" r="0" t="0"/>
          <a:stretch/>
        </p:blipFill>
        <p:spPr>
          <a:xfrm>
            <a:off x="628232" y="514349"/>
            <a:ext cx="3631203" cy="5372101"/>
          </a:xfrm>
          <a:prstGeom prst="rect">
            <a:avLst/>
          </a:prstGeom>
          <a:noFill/>
          <a:ln>
            <a:noFill/>
          </a:ln>
        </p:spPr>
      </p:pic>
      <p:cxnSp>
        <p:nvCxnSpPr>
          <p:cNvPr id="345" name="Google Shape;345;p46"/>
          <p:cNvCxnSpPr/>
          <p:nvPr/>
        </p:nvCxnSpPr>
        <p:spPr>
          <a:xfrm>
            <a:off x="5080934" y="2115117"/>
            <a:ext cx="6309360" cy="0"/>
          </a:xfrm>
          <a:prstGeom prst="straightConnector1">
            <a:avLst/>
          </a:prstGeom>
          <a:noFill/>
          <a:ln cap="flat" cmpd="sng" w="19050">
            <a:solidFill>
              <a:schemeClr val="accent1"/>
            </a:solidFill>
            <a:prstDash val="solid"/>
            <a:miter lim="8000"/>
            <a:headEnd len="sm" w="sm" type="none"/>
            <a:tailEnd len="sm" w="sm" type="none"/>
          </a:ln>
        </p:spPr>
      </p:cxnSp>
      <p:sp>
        <p:nvSpPr>
          <p:cNvPr id="346" name="Google Shape;346;p46"/>
          <p:cNvSpPr txBox="1"/>
          <p:nvPr>
            <p:ph type="title"/>
          </p:nvPr>
        </p:nvSpPr>
        <p:spPr>
          <a:xfrm>
            <a:off x="4762499" y="361950"/>
            <a:ext cx="6627795" cy="156323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2800" u="none" cap="none" strike="noStrike">
                <a:solidFill>
                  <a:srgbClr val="FFC000"/>
                </a:solidFill>
                <a:latin typeface="Calibri"/>
                <a:ea typeface="Calibri"/>
                <a:cs typeface="Calibri"/>
                <a:sym typeface="Calibri"/>
              </a:rPr>
              <a:t>Power of Attorney gives someone legal authority to do things ONLY in the best interest of their principal</a:t>
            </a:r>
            <a:endParaRPr b="0" i="0" sz="4800" u="none" cap="none" strike="noStrike">
              <a:solidFill>
                <a:srgbClr val="FFC000"/>
              </a:solidFill>
              <a:latin typeface="Calibri"/>
              <a:ea typeface="Calibri"/>
              <a:cs typeface="Calibri"/>
              <a:sym typeface="Calibri"/>
            </a:endParaRPr>
          </a:p>
        </p:txBody>
      </p:sp>
      <p:sp>
        <p:nvSpPr>
          <p:cNvPr id="347" name="Google Shape;347;p46"/>
          <p:cNvSpPr txBox="1"/>
          <p:nvPr>
            <p:ph idx="1" type="body"/>
          </p:nvPr>
        </p:nvSpPr>
        <p:spPr>
          <a:xfrm>
            <a:off x="4476750" y="2305050"/>
            <a:ext cx="7046595" cy="37909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Agent has no “Power </a:t>
            </a:r>
            <a:r>
              <a:rPr b="0" i="1" lang="en-US" sz="2400" u="none" cap="none" strike="noStrike">
                <a:solidFill>
                  <a:schemeClr val="lt1"/>
                </a:solidFill>
                <a:latin typeface="Calibri"/>
                <a:ea typeface="Calibri"/>
                <a:cs typeface="Calibri"/>
                <a:sym typeface="Calibri"/>
              </a:rPr>
              <a:t>over</a:t>
            </a:r>
            <a:r>
              <a:rPr b="0" i="0" lang="en-US" sz="2400" u="none" cap="none" strike="noStrike">
                <a:solidFill>
                  <a:schemeClr val="lt1"/>
                </a:solidFill>
                <a:latin typeface="Calibri"/>
                <a:ea typeface="Calibri"/>
                <a:cs typeface="Calibri"/>
                <a:sym typeface="Calibri"/>
              </a:rPr>
              <a:t>…” anyone or anything</a:t>
            </a:r>
            <a:endParaRPr/>
          </a:p>
          <a:p>
            <a:pPr indent="-228600" lvl="0" marL="2286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Agent has a “</a:t>
            </a:r>
            <a:r>
              <a:rPr b="0" i="1" lang="en-US" sz="2400" u="none" cap="none" strike="noStrike">
                <a:solidFill>
                  <a:schemeClr val="lt1"/>
                </a:solidFill>
                <a:latin typeface="Calibri"/>
                <a:ea typeface="Calibri"/>
                <a:cs typeface="Calibri"/>
                <a:sym typeface="Calibri"/>
              </a:rPr>
              <a:t>Responsibility to</a:t>
            </a:r>
            <a:r>
              <a:rPr b="0" i="0" lang="en-US" sz="2400" u="none" cap="none" strike="noStrike">
                <a:solidFill>
                  <a:schemeClr val="lt1"/>
                </a:solidFill>
                <a:latin typeface="Calibri"/>
                <a:ea typeface="Calibri"/>
                <a:cs typeface="Calibri"/>
                <a:sym typeface="Calibri"/>
              </a:rPr>
              <a:t>…”  Principal</a:t>
            </a:r>
            <a:endParaRPr/>
          </a:p>
          <a:p>
            <a:pPr indent="-228600" lvl="0" marL="2286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Under the law, Agent has a very high level of responsibility called a “Fiduciary Duty” a position of extraordinary trust. </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incudes the duty of </a:t>
            </a:r>
            <a:r>
              <a:rPr b="0" i="0" lang="en-US" sz="2400" u="none" cap="none" strike="noStrike">
                <a:solidFill>
                  <a:srgbClr val="00B0F0"/>
                </a:solidFill>
                <a:latin typeface="Calibri"/>
                <a:ea typeface="Calibri"/>
                <a:cs typeface="Calibri"/>
                <a:sym typeface="Calibri"/>
              </a:rPr>
              <a:t>loyalty</a:t>
            </a:r>
            <a:r>
              <a:rPr b="0" i="0" lang="en-US" sz="2400" u="none" cap="none" strike="noStrike">
                <a:solidFill>
                  <a:schemeClr val="lt1"/>
                </a:solidFill>
                <a:latin typeface="Calibri"/>
                <a:ea typeface="Calibri"/>
                <a:cs typeface="Calibri"/>
                <a:sym typeface="Calibri"/>
              </a:rPr>
              <a:t> </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and a duty of </a:t>
            </a:r>
            <a:r>
              <a:rPr b="0" i="0" lang="en-US" sz="2400" u="none" cap="none" strike="noStrike">
                <a:solidFill>
                  <a:srgbClr val="00B0F0"/>
                </a:solidFill>
                <a:latin typeface="Calibri"/>
                <a:ea typeface="Calibri"/>
                <a:cs typeface="Calibri"/>
                <a:sym typeface="Calibri"/>
              </a:rPr>
              <a:t>care</a:t>
            </a:r>
            <a:r>
              <a:rPr b="0" i="0" lang="en-US" sz="2400" u="none" cap="none" strike="noStrike">
                <a:solidFill>
                  <a:schemeClr val="lt1"/>
                </a:solidFill>
                <a:latin typeface="Calibri"/>
                <a:ea typeface="Calibri"/>
                <a:cs typeface="Calibri"/>
                <a:sym typeface="Calibri"/>
              </a:rPr>
              <a:t>.  </a:t>
            </a:r>
            <a:endParaRPr/>
          </a:p>
          <a:p>
            <a:pPr indent="-228600" lvl="0" marL="2286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Agent can be held liable - sued - for Breach of Fiduciary Duty and win money damages or restitution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5" st="5"/>
                                            </p:txEl>
                                          </p:spTgt>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3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C00"/>
              </a:buClr>
              <a:buFont typeface="Calibri"/>
              <a:buNone/>
            </a:pPr>
            <a:r>
              <a:rPr b="0" i="0" lang="en-US" sz="4400" u="none" cap="none" strike="noStrike">
                <a:solidFill>
                  <a:srgbClr val="FFCC00"/>
                </a:solidFill>
                <a:latin typeface="Calibri"/>
                <a:ea typeface="Calibri"/>
                <a:cs typeface="Calibri"/>
                <a:sym typeface="Calibri"/>
              </a:rPr>
              <a:t>Combatting Misuse and Exploitation with POA</a:t>
            </a:r>
            <a:endParaRPr/>
          </a:p>
        </p:txBody>
      </p:sp>
      <p:sp>
        <p:nvSpPr>
          <p:cNvPr id="353" name="Google Shape;353;p47"/>
          <p:cNvSpPr txBox="1"/>
          <p:nvPr>
            <p:ph idx="1" type="body"/>
          </p:nvPr>
        </p:nvSpPr>
        <p:spPr>
          <a:xfrm>
            <a:off x="1034098" y="2176263"/>
            <a:ext cx="8452802" cy="560044"/>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Font typeface="Arial"/>
              <a:buNone/>
            </a:pPr>
            <a:r>
              <a:rPr b="1" i="0" lang="en-US" sz="2040" u="none" cap="none" strike="noStrike">
                <a:solidFill>
                  <a:schemeClr val="lt1"/>
                </a:solidFill>
                <a:latin typeface="Calibri"/>
                <a:ea typeface="Calibri"/>
                <a:cs typeface="Calibri"/>
                <a:sym typeface="Calibri"/>
              </a:rPr>
              <a:t>June 2016 – Launched Jefferson Area Coalition Against Elder Abuse - </a:t>
            </a:r>
            <a:r>
              <a:rPr b="1" i="0" lang="en-US" sz="2040" u="none" cap="none" strike="noStrike">
                <a:solidFill>
                  <a:srgbClr val="FFC000"/>
                </a:solidFill>
                <a:latin typeface="Calibri"/>
                <a:ea typeface="Calibri"/>
                <a:cs typeface="Calibri"/>
                <a:sym typeface="Calibri"/>
              </a:rPr>
              <a:t>JACEEA</a:t>
            </a:r>
            <a:endParaRPr/>
          </a:p>
        </p:txBody>
      </p:sp>
      <p:sp>
        <p:nvSpPr>
          <p:cNvPr id="354" name="Google Shape;354;p47"/>
          <p:cNvSpPr txBox="1"/>
          <p:nvPr>
            <p:ph idx="2" type="body"/>
          </p:nvPr>
        </p:nvSpPr>
        <p:spPr>
          <a:xfrm>
            <a:off x="1034098" y="2916937"/>
            <a:ext cx="10319702" cy="3439414"/>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rgbClr val="00B0F0"/>
              </a:buClr>
              <a:buSzPts val="2590"/>
              <a:buFont typeface="Arial"/>
              <a:buChar char="•"/>
            </a:pPr>
            <a:r>
              <a:rPr b="0" i="0" lang="en-US" sz="2590" u="none" cap="none" strike="noStrike">
                <a:solidFill>
                  <a:srgbClr val="00B0F0"/>
                </a:solidFill>
                <a:latin typeface="Calibri"/>
                <a:ea typeface="Calibri"/>
                <a:cs typeface="Calibri"/>
                <a:sym typeface="Calibri"/>
              </a:rPr>
              <a:t>Law Enforcement </a:t>
            </a:r>
            <a:r>
              <a:rPr b="0" i="0" lang="en-US" sz="2590" u="none" cap="none" strike="noStrike">
                <a:solidFill>
                  <a:schemeClr val="lt1"/>
                </a:solidFill>
                <a:latin typeface="Calibri"/>
                <a:ea typeface="Calibri"/>
                <a:cs typeface="Calibri"/>
                <a:sym typeface="Calibri"/>
              </a:rPr>
              <a:t>– Cville and AC Police Department, Sheriffs Dept, VSP and FBI</a:t>
            </a:r>
            <a:endParaRPr/>
          </a:p>
          <a:p>
            <a:pPr indent="-228600" lvl="0" marL="228600" marR="0" rtl="0" algn="l">
              <a:lnSpc>
                <a:spcPct val="70000"/>
              </a:lnSpc>
              <a:spcBef>
                <a:spcPts val="1000"/>
              </a:spcBef>
              <a:spcAft>
                <a:spcPts val="0"/>
              </a:spcAft>
              <a:buClr>
                <a:srgbClr val="00B0F0"/>
              </a:buClr>
              <a:buSzPts val="2590"/>
              <a:buFont typeface="Arial"/>
              <a:buChar char="•"/>
            </a:pPr>
            <a:r>
              <a:rPr b="0" i="0" lang="en-US" sz="2590" u="none" cap="none" strike="noStrike">
                <a:solidFill>
                  <a:srgbClr val="00B0F0"/>
                </a:solidFill>
                <a:latin typeface="Calibri"/>
                <a:ea typeface="Calibri"/>
                <a:cs typeface="Calibri"/>
                <a:sym typeface="Calibri"/>
              </a:rPr>
              <a:t>Prosecutors</a:t>
            </a:r>
            <a:r>
              <a:rPr b="0" i="0" lang="en-US" sz="2590" u="none" cap="none" strike="noStrike">
                <a:solidFill>
                  <a:schemeClr val="lt1"/>
                </a:solidFill>
                <a:latin typeface="Calibri"/>
                <a:ea typeface="Calibri"/>
                <a:cs typeface="Calibri"/>
                <a:sym typeface="Calibri"/>
              </a:rPr>
              <a:t> – Albemarle and Cville Commonwealth’s Atty; Federal DoJ,  OIG and Va. A.G. MFCU</a:t>
            </a:r>
            <a:endParaRPr/>
          </a:p>
          <a:p>
            <a:pPr indent="-228600" lvl="0" marL="228600" marR="0" rtl="0" algn="l">
              <a:lnSpc>
                <a:spcPct val="70000"/>
              </a:lnSpc>
              <a:spcBef>
                <a:spcPts val="1000"/>
              </a:spcBef>
              <a:spcAft>
                <a:spcPts val="0"/>
              </a:spcAft>
              <a:buClr>
                <a:srgbClr val="00B0F0"/>
              </a:buClr>
              <a:buSzPts val="2590"/>
              <a:buFont typeface="Arial"/>
              <a:buChar char="•"/>
            </a:pPr>
            <a:r>
              <a:rPr b="0" i="0" lang="en-US" sz="2590" u="none" cap="none" strike="noStrike">
                <a:solidFill>
                  <a:srgbClr val="00B0F0"/>
                </a:solidFill>
                <a:latin typeface="Calibri"/>
                <a:ea typeface="Calibri"/>
                <a:cs typeface="Calibri"/>
                <a:sym typeface="Calibri"/>
              </a:rPr>
              <a:t>Social Services/APS</a:t>
            </a:r>
            <a:endParaRPr/>
          </a:p>
          <a:p>
            <a:pPr indent="-228600" lvl="0" marL="228600" marR="0" rtl="0" algn="l">
              <a:lnSpc>
                <a:spcPct val="70000"/>
              </a:lnSpc>
              <a:spcBef>
                <a:spcPts val="1000"/>
              </a:spcBef>
              <a:spcAft>
                <a:spcPts val="0"/>
              </a:spcAft>
              <a:buClr>
                <a:srgbClr val="00B0F0"/>
              </a:buClr>
              <a:buSzPts val="2590"/>
              <a:buFont typeface="Arial"/>
              <a:buChar char="•"/>
            </a:pPr>
            <a:r>
              <a:rPr b="0" i="0" lang="en-US" sz="2590" u="none" cap="none" strike="noStrike">
                <a:solidFill>
                  <a:srgbClr val="00B0F0"/>
                </a:solidFill>
                <a:latin typeface="Calibri"/>
                <a:ea typeface="Calibri"/>
                <a:cs typeface="Calibri"/>
                <a:sym typeface="Calibri"/>
              </a:rPr>
              <a:t>Civil Attorneys</a:t>
            </a:r>
            <a:r>
              <a:rPr b="0" i="0" lang="en-US" sz="2590" u="none" cap="none" strike="noStrike">
                <a:solidFill>
                  <a:schemeClr val="lt1"/>
                </a:solidFill>
                <a:latin typeface="Calibri"/>
                <a:ea typeface="Calibri"/>
                <a:cs typeface="Calibri"/>
                <a:sym typeface="Calibri"/>
              </a:rPr>
              <a:t>, Private, Legal Aid and County/Municipal Attorneys</a:t>
            </a:r>
            <a:endParaRPr/>
          </a:p>
          <a:p>
            <a:pPr indent="-228600" lvl="0" marL="228600" marR="0" rtl="0" algn="l">
              <a:lnSpc>
                <a:spcPct val="70000"/>
              </a:lnSpc>
              <a:spcBef>
                <a:spcPts val="1000"/>
              </a:spcBef>
              <a:spcAft>
                <a:spcPts val="0"/>
              </a:spcAft>
              <a:buClr>
                <a:srgbClr val="00B0F0"/>
              </a:buClr>
              <a:buSzPts val="2590"/>
              <a:buFont typeface="Arial"/>
              <a:buChar char="•"/>
            </a:pPr>
            <a:r>
              <a:rPr b="0" i="0" lang="en-US" sz="2590" u="none" cap="none" strike="noStrike">
                <a:solidFill>
                  <a:srgbClr val="00B0F0"/>
                </a:solidFill>
                <a:latin typeface="Calibri"/>
                <a:ea typeface="Calibri"/>
                <a:cs typeface="Calibri"/>
                <a:sym typeface="Calibri"/>
              </a:rPr>
              <a:t>Ombudsman</a:t>
            </a:r>
            <a:r>
              <a:rPr b="0" i="0" lang="en-US" sz="2590" u="none" cap="none" strike="noStrike">
                <a:solidFill>
                  <a:schemeClr val="lt1"/>
                </a:solidFill>
                <a:latin typeface="Calibri"/>
                <a:ea typeface="Calibri"/>
                <a:cs typeface="Calibri"/>
                <a:sym typeface="Calibri"/>
              </a:rPr>
              <a:t> – Advocate for folks in Long Term Care settings</a:t>
            </a:r>
            <a:endParaRPr/>
          </a:p>
          <a:p>
            <a:pPr indent="-228600" lvl="0" marL="228600" marR="0" rtl="0" algn="l">
              <a:lnSpc>
                <a:spcPct val="70000"/>
              </a:lnSpc>
              <a:spcBef>
                <a:spcPts val="1000"/>
              </a:spcBef>
              <a:spcAft>
                <a:spcPts val="0"/>
              </a:spcAft>
              <a:buClr>
                <a:srgbClr val="00B0F0"/>
              </a:buClr>
              <a:buSzPts val="2590"/>
              <a:buFont typeface="Arial"/>
              <a:buChar char="•"/>
            </a:pPr>
            <a:r>
              <a:rPr b="0" i="0" lang="en-US" sz="2590" u="none" cap="none" strike="noStrike">
                <a:solidFill>
                  <a:srgbClr val="00B0F0"/>
                </a:solidFill>
                <a:latin typeface="Calibri"/>
                <a:ea typeface="Calibri"/>
                <a:cs typeface="Calibri"/>
                <a:sym typeface="Calibri"/>
              </a:rPr>
              <a:t>Banks/Financial Advisors</a:t>
            </a:r>
            <a:endParaRPr/>
          </a:p>
          <a:p>
            <a:pPr indent="-228600" lvl="0" marL="228600" marR="0" rtl="0" algn="l">
              <a:lnSpc>
                <a:spcPct val="70000"/>
              </a:lnSpc>
              <a:spcBef>
                <a:spcPts val="1000"/>
              </a:spcBef>
              <a:spcAft>
                <a:spcPts val="0"/>
              </a:spcAft>
              <a:buClr>
                <a:srgbClr val="00B0F0"/>
              </a:buClr>
              <a:buSzPts val="2590"/>
              <a:buFont typeface="Arial"/>
              <a:buChar char="•"/>
            </a:pPr>
            <a:r>
              <a:rPr b="0" i="0" lang="en-US" sz="2590" u="none" cap="none" strike="noStrike">
                <a:solidFill>
                  <a:srgbClr val="00B0F0"/>
                </a:solidFill>
                <a:latin typeface="Calibri"/>
                <a:ea typeface="Calibri"/>
                <a:cs typeface="Calibri"/>
                <a:sym typeface="Calibri"/>
              </a:rPr>
              <a:t>Care Providers</a:t>
            </a:r>
            <a:endParaRPr/>
          </a:p>
        </p:txBody>
      </p:sp>
      <p:sp>
        <p:nvSpPr>
          <p:cNvPr id="355" name="Google Shape;35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
        <p:nvSpPr>
          <p:cNvPr id="356" name="Google Shape;356;p47"/>
          <p:cNvSpPr txBox="1"/>
          <p:nvPr/>
        </p:nvSpPr>
        <p:spPr>
          <a:xfrm>
            <a:off x="533400" y="1690688"/>
            <a:ext cx="1109662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B0F0"/>
                </a:solidFill>
                <a:latin typeface="Calibri"/>
                <a:ea typeface="Calibri"/>
                <a:cs typeface="Calibri"/>
                <a:sym typeface="Calibri"/>
              </a:rPr>
              <a:t>Use of Multi-Disciplinary, Multi-Jursidiction Resources working together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Effect filter="fade" transition="in">
                                      <p:cBhvr>
                                        <p:cTn dur="1000"/>
                                        <p:tgtEl>
                                          <p:spTgt spid="3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Combatting Misuse and Exploitation with POA</a:t>
            </a:r>
            <a:endParaRPr/>
          </a:p>
        </p:txBody>
      </p:sp>
      <p:sp>
        <p:nvSpPr>
          <p:cNvPr id="362" name="Google Shape;362;p48"/>
          <p:cNvSpPr txBox="1"/>
          <p:nvPr>
            <p:ph idx="2" type="body"/>
          </p:nvPr>
        </p:nvSpPr>
        <p:spPr>
          <a:xfrm>
            <a:off x="839788" y="2209801"/>
            <a:ext cx="10782236" cy="3848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Memorandum of Understanding (MOU) for all team members</a:t>
            </a:r>
            <a:endParaRPr/>
          </a:p>
          <a:p>
            <a:pPr indent="-228600" lvl="0" marL="228600" marR="0" rtl="0" algn="l">
              <a:lnSpc>
                <a:spcPct val="7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Wider Group meets Quarterly face to face – case discussion to assist on active investigations, case review to see what’s working, what’s not.</a:t>
            </a:r>
            <a:endParaRPr/>
          </a:p>
          <a:p>
            <a:pPr indent="-228600" lvl="0" marL="228600" marR="0" rtl="0" algn="l">
              <a:lnSpc>
                <a:spcPct val="7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Training, training, and training – VBA panel, How to Investigate/Prosecute</a:t>
            </a:r>
            <a:endParaRPr/>
          </a:p>
          <a:p>
            <a:pPr indent="-228600" lvl="0" marL="228600" marR="0" rtl="0" algn="l">
              <a:lnSpc>
                <a:spcPct val="7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Electronic presence (Google Groups) to exchange information regularly (no spamming!)</a:t>
            </a:r>
            <a:endParaRPr/>
          </a:p>
          <a:p>
            <a:pPr indent="-228600" lvl="0" marL="228600" marR="0" rtl="0" algn="l">
              <a:lnSpc>
                <a:spcPct val="7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Smaller teams meet as needed. </a:t>
            </a:r>
            <a:endParaRPr/>
          </a:p>
          <a:p>
            <a:pPr indent="-228600" lvl="1" marL="685800" marR="0" rtl="0" algn="l">
              <a:lnSpc>
                <a:spcPct val="7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trategize on individual cases, e.g. APS caseworker, investigating officer, commonwealth’s attorney, ombudsman, private attorney and any other relevant discipline. Where possible, get waiver of confidentiality from victim so information may be freely exchanged</a:t>
            </a:r>
            <a:endParaRPr/>
          </a:p>
        </p:txBody>
      </p:sp>
      <p:sp>
        <p:nvSpPr>
          <p:cNvPr id="363" name="Google Shape;36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
        <p:nvSpPr>
          <p:cNvPr id="364" name="Google Shape;364;p48"/>
          <p:cNvSpPr txBox="1"/>
          <p:nvPr/>
        </p:nvSpPr>
        <p:spPr>
          <a:xfrm>
            <a:off x="638175" y="1465918"/>
            <a:ext cx="1109662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Use of Multi-Disciplinary, Multi-Jursidiction Resources working together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Combatting Misuse and Exploitation with POA</a:t>
            </a:r>
            <a:endParaRPr/>
          </a:p>
        </p:txBody>
      </p:sp>
      <p:sp>
        <p:nvSpPr>
          <p:cNvPr id="370" name="Google Shape;370;p49"/>
          <p:cNvSpPr txBox="1"/>
          <p:nvPr>
            <p:ph idx="2" type="body"/>
          </p:nvPr>
        </p:nvSpPr>
        <p:spPr>
          <a:xfrm>
            <a:off x="839787" y="2443858"/>
            <a:ext cx="5490675" cy="3781096"/>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Portal to JACEEA is via APS</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When potential criminal activity is suspected, APS reports to law enforcement </a:t>
            </a:r>
            <a:r>
              <a:rPr b="0" i="0" lang="en-US" sz="2800" u="none" cap="none" strike="noStrike">
                <a:solidFill>
                  <a:srgbClr val="00B0F0"/>
                </a:solidFill>
                <a:latin typeface="Calibri"/>
                <a:ea typeface="Calibri"/>
                <a:cs typeface="Calibri"/>
                <a:sym typeface="Calibri"/>
              </a:rPr>
              <a:t>and Commonwealth’s attorney </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Where appropriate, civil attorney or other agency participates.</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Case monitored by C.A. for possible escalation and follow up</a:t>
            </a:r>
            <a:endParaRPr/>
          </a:p>
          <a:p>
            <a:pPr indent="-50800" lvl="0" marL="228600" marR="0" rtl="0" algn="l">
              <a:lnSpc>
                <a:spcPct val="80000"/>
              </a:lnSpc>
              <a:spcBef>
                <a:spcPts val="100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371" name="Google Shape;371;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
        <p:nvSpPr>
          <p:cNvPr id="372" name="Google Shape;372;p49"/>
          <p:cNvSpPr txBox="1"/>
          <p:nvPr/>
        </p:nvSpPr>
        <p:spPr>
          <a:xfrm>
            <a:off x="533400" y="1690688"/>
            <a:ext cx="1109662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Use of Multi-Disciplinary, Multi-Jursidiction Resources working together</a:t>
            </a:r>
            <a:endParaRPr/>
          </a:p>
        </p:txBody>
      </p:sp>
      <p:pic>
        <p:nvPicPr>
          <p:cNvPr descr="Image result for escape hatch" id="373" name="Google Shape;373;p49"/>
          <p:cNvPicPr preferRelativeResize="0"/>
          <p:nvPr/>
        </p:nvPicPr>
        <p:blipFill rotWithShape="1">
          <a:blip r:embed="rId3">
            <a:alphaModFix/>
          </a:blip>
          <a:srcRect b="0" l="0" r="0" t="0"/>
          <a:stretch/>
        </p:blipFill>
        <p:spPr>
          <a:xfrm>
            <a:off x="6610231" y="2611185"/>
            <a:ext cx="4662607" cy="32219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4" st="4"/>
                                            </p:txEl>
                                          </p:spTgt>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2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50"/>
          <p:cNvPicPr preferRelativeResize="0"/>
          <p:nvPr/>
        </p:nvPicPr>
        <p:blipFill rotWithShape="1">
          <a:blip r:embed="rId3">
            <a:alphaModFix/>
          </a:blip>
          <a:srcRect b="3" l="2082" r="2" t="0"/>
          <a:stretch/>
        </p:blipFill>
        <p:spPr>
          <a:xfrm>
            <a:off x="6884066" y="804671"/>
            <a:ext cx="5012278" cy="5739859"/>
          </a:xfrm>
          <a:prstGeom prst="rect">
            <a:avLst/>
          </a:prstGeom>
          <a:noFill/>
          <a:ln>
            <a:noFill/>
          </a:ln>
        </p:spPr>
      </p:pic>
      <p:sp>
        <p:nvSpPr>
          <p:cNvPr id="379" name="Google Shape;379;p50"/>
          <p:cNvSpPr txBox="1"/>
          <p:nvPr>
            <p:ph type="title"/>
          </p:nvPr>
        </p:nvSpPr>
        <p:spPr>
          <a:xfrm>
            <a:off x="648929" y="629266"/>
            <a:ext cx="5127031" cy="167660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C00"/>
              </a:buClr>
              <a:buFont typeface="Calibri"/>
              <a:buNone/>
            </a:pPr>
            <a:r>
              <a:rPr b="0" i="0" lang="en-US" sz="4400" u="none" cap="none" strike="noStrike">
                <a:solidFill>
                  <a:srgbClr val="FFCC00"/>
                </a:solidFill>
                <a:latin typeface="Calibri"/>
                <a:ea typeface="Calibri"/>
                <a:cs typeface="Calibri"/>
                <a:sym typeface="Calibri"/>
              </a:rPr>
              <a:t>Success Stories – Begin Trickling In!</a:t>
            </a:r>
            <a:endParaRPr/>
          </a:p>
        </p:txBody>
      </p:sp>
      <p:sp>
        <p:nvSpPr>
          <p:cNvPr id="380" name="Google Shape;380;p50"/>
          <p:cNvSpPr txBox="1"/>
          <p:nvPr>
            <p:ph idx="1" type="body"/>
          </p:nvPr>
        </p:nvSpPr>
        <p:spPr>
          <a:xfrm>
            <a:off x="648930" y="2438400"/>
            <a:ext cx="5971326" cy="3785419"/>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ECDC provider lack of care results in loss of a leg due to severe neglect. Billed Medicaid for not provided. </a:t>
            </a:r>
            <a:r>
              <a:rPr b="0" i="0" lang="en-US" sz="2000" u="none" cap="none" strike="noStrike">
                <a:solidFill>
                  <a:schemeClr val="lt1"/>
                </a:solidFill>
                <a:latin typeface="Calibri"/>
                <a:ea typeface="Calibri"/>
                <a:cs typeface="Calibri"/>
                <a:sym typeface="Calibri"/>
              </a:rPr>
              <a:t>Small $$, big Medicaid Fraud. Provider convicted of $6,000 fraud against DMAS. DoJ, Va. A.G. MFCU, CMS OIG, Albemarle County DSS all worked together to convict. Brief jail time, Restitution, probation, loss of license.</a:t>
            </a:r>
            <a:endParaRPr/>
          </a:p>
          <a:p>
            <a:pPr indent="-228600" lvl="0" marL="228600" marR="0" rtl="0" algn="l">
              <a:lnSpc>
                <a:spcPct val="7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Cville PD and APS investigate contractor building ‘fences’ – (and other theft crimes) convicted. Jailed pending sentencing; CA  expects 8 years jail time, restitution.</a:t>
            </a:r>
            <a:endParaRPr/>
          </a:p>
          <a:p>
            <a:pPr indent="-228600" lvl="0" marL="228600" marR="0" rtl="0" algn="l">
              <a:lnSpc>
                <a:spcPct val="7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Daughter/caregiver investigated for fraud, embezzlement, forgery other financial wrongdoing still pending, but removed access to funds, placed new fiduciary to restore and protect victim.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descr="A person wearing glasses and smiling at the camera&#10;&#10;Description generated with very high confidence" id="385" name="Google Shape;385;p51"/>
          <p:cNvPicPr preferRelativeResize="0"/>
          <p:nvPr/>
        </p:nvPicPr>
        <p:blipFill rotWithShape="1">
          <a:blip r:embed="rId3">
            <a:alphaModFix/>
          </a:blip>
          <a:srcRect b="0" l="0" r="0" t="0"/>
          <a:stretch/>
        </p:blipFill>
        <p:spPr>
          <a:xfrm>
            <a:off x="8078051" y="3372950"/>
            <a:ext cx="3232383" cy="3485049"/>
          </a:xfrm>
          <a:prstGeom prst="rect">
            <a:avLst/>
          </a:prstGeom>
          <a:noFill/>
          <a:ln>
            <a:noFill/>
          </a:ln>
        </p:spPr>
      </p:pic>
      <p:sp>
        <p:nvSpPr>
          <p:cNvPr id="386" name="Google Shape;386;p51"/>
          <p:cNvSpPr/>
          <p:nvPr/>
        </p:nvSpPr>
        <p:spPr>
          <a:xfrm>
            <a:off x="0" y="-479"/>
            <a:ext cx="9468701" cy="6858478"/>
          </a:xfrm>
          <a:custGeom>
            <a:rect b="b" l="l" r="r" t="t"/>
            <a:pathLst>
              <a:path extrusionOk="0" h="120000" w="120000">
                <a:moveTo>
                  <a:pt x="0" y="0"/>
                </a:moveTo>
                <a:lnTo>
                  <a:pt x="66161" y="0"/>
                </a:lnTo>
                <a:lnTo>
                  <a:pt x="79674" y="0"/>
                </a:lnTo>
                <a:lnTo>
                  <a:pt x="79744" y="0"/>
                </a:lnTo>
                <a:lnTo>
                  <a:pt x="120000" y="120000"/>
                </a:lnTo>
                <a:lnTo>
                  <a:pt x="25906" y="120000"/>
                </a:lnTo>
                <a:lnTo>
                  <a:pt x="25909" y="119990"/>
                </a:lnTo>
                <a:lnTo>
                  <a:pt x="0" y="11999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51"/>
          <p:cNvSpPr/>
          <p:nvPr/>
        </p:nvSpPr>
        <p:spPr>
          <a:xfrm>
            <a:off x="-1" y="-479"/>
            <a:ext cx="8078052" cy="6858478"/>
          </a:xfrm>
          <a:custGeom>
            <a:rect b="b" l="l" r="r" t="t"/>
            <a:pathLst>
              <a:path extrusionOk="0" h="120000" w="120000">
                <a:moveTo>
                  <a:pt x="0" y="0"/>
                </a:moveTo>
                <a:lnTo>
                  <a:pt x="56893" y="0"/>
                </a:lnTo>
                <a:lnTo>
                  <a:pt x="72731" y="0"/>
                </a:lnTo>
                <a:lnTo>
                  <a:pt x="72814" y="0"/>
                </a:lnTo>
                <a:lnTo>
                  <a:pt x="120000" y="119999"/>
                </a:lnTo>
                <a:lnTo>
                  <a:pt x="9707" y="119999"/>
                </a:lnTo>
                <a:lnTo>
                  <a:pt x="9711" y="119990"/>
                </a:lnTo>
                <a:lnTo>
                  <a:pt x="0" y="11999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51"/>
          <p:cNvSpPr txBox="1"/>
          <p:nvPr>
            <p:ph type="ctrTitle"/>
          </p:nvPr>
        </p:nvSpPr>
        <p:spPr>
          <a:xfrm>
            <a:off x="427890" y="950081"/>
            <a:ext cx="7536534" cy="1652442"/>
          </a:xfrm>
          <a:prstGeom prst="rect">
            <a:avLst/>
          </a:prstGeom>
          <a:solidFill>
            <a:srgbClr val="FF9933"/>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5400" u="none" cap="none" strike="noStrike">
                <a:solidFill>
                  <a:schemeClr val="dk1"/>
                </a:solidFill>
                <a:latin typeface="Calibri"/>
                <a:ea typeface="Calibri"/>
                <a:cs typeface="Calibri"/>
                <a:sym typeface="Calibri"/>
              </a:rPr>
              <a:t>Questions? Comments? </a:t>
            </a:r>
            <a:br>
              <a:rPr b="0" i="0" lang="en-US" sz="5400" u="none" cap="none" strike="noStrike">
                <a:solidFill>
                  <a:schemeClr val="dk1"/>
                </a:solidFill>
                <a:latin typeface="Calibri"/>
                <a:ea typeface="Calibri"/>
                <a:cs typeface="Calibri"/>
                <a:sym typeface="Calibri"/>
              </a:rPr>
            </a:br>
            <a:r>
              <a:rPr b="0" i="0" lang="en-US" sz="5400" u="none" cap="none" strike="noStrike">
                <a:solidFill>
                  <a:schemeClr val="dk1"/>
                </a:solidFill>
                <a:latin typeface="Calibri"/>
                <a:ea typeface="Calibri"/>
                <a:cs typeface="Calibri"/>
                <a:sym typeface="Calibri"/>
              </a:rPr>
              <a:t>Your War Stories?</a:t>
            </a:r>
            <a:endParaRPr/>
          </a:p>
        </p:txBody>
      </p:sp>
      <p:sp>
        <p:nvSpPr>
          <p:cNvPr id="389" name="Google Shape;389;p51"/>
          <p:cNvSpPr txBox="1"/>
          <p:nvPr>
            <p:ph idx="1" type="subTitle"/>
          </p:nvPr>
        </p:nvSpPr>
        <p:spPr>
          <a:xfrm>
            <a:off x="5017477" y="3553083"/>
            <a:ext cx="5990581" cy="3304916"/>
          </a:xfrm>
          <a:prstGeom prst="rect">
            <a:avLst/>
          </a:prstGeom>
          <a:noFill/>
          <a:ln>
            <a:noFill/>
          </a:ln>
        </p:spPr>
        <p:txBody>
          <a:bodyPr anchorCtr="0" anchor="b" bIns="45700" lIns="91425" spcFirstLastPara="1" rIns="91425" wrap="square" tIns="45700">
            <a:noAutofit/>
          </a:bodyPr>
          <a:lstStyle/>
          <a:p>
            <a:pPr indent="0" lvl="0" marL="0" marR="0" rtl="0" algn="l">
              <a:lnSpc>
                <a:spcPct val="70000"/>
              </a:lnSpc>
              <a:spcBef>
                <a:spcPts val="0"/>
              </a:spcBef>
              <a:spcAft>
                <a:spcPts val="0"/>
              </a:spcAft>
              <a:buClr>
                <a:schemeClr val="lt1"/>
              </a:buClr>
              <a:buFont typeface="Arial"/>
              <a:buNone/>
            </a:pPr>
            <a:r>
              <a:rPr b="0" i="0" lang="en-US" sz="500" u="none" cap="none" strike="noStrike">
                <a:solidFill>
                  <a:schemeClr val="lt1"/>
                </a:solidFill>
                <a:latin typeface="Calibri"/>
                <a:ea typeface="Calibri"/>
                <a:cs typeface="Calibri"/>
                <a:sym typeface="Calibri"/>
              </a:rPr>
              <a:t> </a:t>
            </a:r>
            <a:r>
              <a:rPr b="0" i="0" lang="en-US" sz="2400" u="none" cap="none" strike="noStrike">
                <a:solidFill>
                  <a:schemeClr val="lt1"/>
                </a:solidFill>
                <a:latin typeface="Arial"/>
                <a:ea typeface="Arial"/>
                <a:cs typeface="Arial"/>
                <a:sym typeface="Arial"/>
              </a:rPr>
              <a:t>Doris W. Gelbman</a:t>
            </a:r>
            <a:endParaRPr/>
          </a:p>
          <a:p>
            <a:pPr indent="0" lvl="0" marL="0" marR="0" rtl="0" algn="l">
              <a:lnSpc>
                <a:spcPct val="70000"/>
              </a:lnSpc>
              <a:spcBef>
                <a:spcPts val="60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GELBMAN LAW PLLC</a:t>
            </a:r>
            <a:endParaRPr/>
          </a:p>
          <a:p>
            <a:pPr indent="0" lvl="0" marL="0" marR="0" rtl="0" algn="l">
              <a:lnSpc>
                <a:spcPct val="70000"/>
              </a:lnSpc>
              <a:spcBef>
                <a:spcPts val="600"/>
              </a:spcBef>
              <a:spcAft>
                <a:spcPts val="0"/>
              </a:spcAft>
              <a:buClr>
                <a:srgbClr val="FFC000"/>
              </a:buClr>
              <a:buFont typeface="Arial"/>
              <a:buNone/>
            </a:pPr>
            <a:r>
              <a:rPr b="1" i="1" lang="en-US" sz="2400" u="none" cap="none" strike="noStrike">
                <a:solidFill>
                  <a:srgbClr val="FFC000"/>
                </a:solidFill>
                <a:latin typeface="Arial"/>
                <a:ea typeface="Arial"/>
                <a:cs typeface="Arial"/>
                <a:sym typeface="Arial"/>
              </a:rPr>
              <a:t>Center for Elder Services</a:t>
            </a:r>
            <a:endParaRPr/>
          </a:p>
          <a:p>
            <a:pPr indent="0" lvl="0" marL="0" marR="0" rtl="0" algn="l">
              <a:lnSpc>
                <a:spcPct val="70000"/>
              </a:lnSpc>
              <a:spcBef>
                <a:spcPts val="60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525 Meade Ave.</a:t>
            </a:r>
            <a:endParaRPr/>
          </a:p>
          <a:p>
            <a:pPr indent="0" lvl="0" marL="0" marR="0" rtl="0" algn="l">
              <a:lnSpc>
                <a:spcPct val="70000"/>
              </a:lnSpc>
              <a:spcBef>
                <a:spcPts val="60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Charlotteville, VA 22902</a:t>
            </a:r>
            <a:endParaRPr/>
          </a:p>
          <a:p>
            <a:pPr indent="0" lvl="0" marL="0" marR="0" rtl="0" algn="l">
              <a:lnSpc>
                <a:spcPct val="70000"/>
              </a:lnSpc>
              <a:spcBef>
                <a:spcPts val="60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www.gelbmanlaw.com </a:t>
            </a:r>
            <a:endParaRPr/>
          </a:p>
          <a:p>
            <a:pPr indent="0" lvl="0" marL="0" marR="0" rtl="0" algn="l">
              <a:lnSpc>
                <a:spcPct val="70000"/>
              </a:lnSpc>
              <a:spcBef>
                <a:spcPts val="6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Telephone ( 434) 906-7022</a:t>
            </a:r>
            <a:endParaRPr/>
          </a:p>
          <a:p>
            <a:pPr indent="0" lvl="0" marL="0" marR="0" rtl="0" algn="l">
              <a:lnSpc>
                <a:spcPct val="70000"/>
              </a:lnSpc>
              <a:spcBef>
                <a:spcPts val="6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Email: dwgelbman@gelbmanlaw.com</a:t>
            </a:r>
            <a:endParaRPr/>
          </a:p>
          <a:p>
            <a:pPr indent="0" lvl="0" marL="0" marR="0" rtl="0" algn="l">
              <a:lnSpc>
                <a:spcPct val="70000"/>
              </a:lnSpc>
              <a:spcBef>
                <a:spcPts val="600"/>
              </a:spcBef>
              <a:spcAft>
                <a:spcPts val="0"/>
              </a:spcAft>
              <a:buClr>
                <a:srgbClr val="FFC000"/>
              </a:buClr>
              <a:buFont typeface="Arial"/>
              <a:buNone/>
            </a:pPr>
            <a:r>
              <a:rPr b="0" i="0" lang="en-US" sz="2000" u="none" cap="none" strike="noStrike">
                <a:solidFill>
                  <a:srgbClr val="FFC000"/>
                </a:solidFill>
                <a:latin typeface="Arial"/>
                <a:ea typeface="Arial"/>
                <a:cs typeface="Arial"/>
                <a:sym typeface="Arial"/>
              </a:rPr>
              <a:t>Exclusively practicing Elder Law!</a:t>
            </a:r>
            <a:endParaRPr b="0" i="0" sz="600" u="none" cap="none" strike="noStrike">
              <a:solidFill>
                <a:srgbClr val="FFC000"/>
              </a:solidFill>
              <a:latin typeface="Arial"/>
              <a:ea typeface="Arial"/>
              <a:cs typeface="Arial"/>
              <a:sym typeface="Arial"/>
            </a:endParaRPr>
          </a:p>
          <a:p>
            <a:pPr indent="0" lvl="0" marL="0" marR="0" rtl="0" algn="l">
              <a:lnSpc>
                <a:spcPct val="70000"/>
              </a:lnSpc>
              <a:spcBef>
                <a:spcPts val="600"/>
              </a:spcBef>
              <a:spcAft>
                <a:spcPts val="0"/>
              </a:spcAft>
              <a:buClr>
                <a:schemeClr val="dk1"/>
              </a:buClr>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Image result for general POA jpg virginia" id="122" name="Google Shape;122;p19"/>
          <p:cNvPicPr preferRelativeResize="0"/>
          <p:nvPr/>
        </p:nvPicPr>
        <p:blipFill rotWithShape="1">
          <a:blip r:embed="rId3">
            <a:alphaModFix/>
          </a:blip>
          <a:srcRect b="0" l="0" r="0" t="0"/>
          <a:stretch/>
        </p:blipFill>
        <p:spPr>
          <a:xfrm>
            <a:off x="7054435" y="168491"/>
            <a:ext cx="4437165" cy="6216217"/>
          </a:xfrm>
          <a:prstGeom prst="rect">
            <a:avLst/>
          </a:prstGeom>
          <a:noFill/>
          <a:ln>
            <a:noFill/>
          </a:ln>
        </p:spPr>
      </p:pic>
      <p:sp>
        <p:nvSpPr>
          <p:cNvPr id="123" name="Google Shape;123;p19"/>
          <p:cNvSpPr txBox="1"/>
          <p:nvPr>
            <p:ph type="title"/>
          </p:nvPr>
        </p:nvSpPr>
        <p:spPr>
          <a:xfrm>
            <a:off x="838200" y="435464"/>
            <a:ext cx="10515600" cy="69874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What is a POA?</a:t>
            </a:r>
            <a:endParaRPr/>
          </a:p>
        </p:txBody>
      </p:sp>
      <p:pic>
        <p:nvPicPr>
          <p:cNvPr descr="Image result for durable POA jpg virginia" id="124" name="Google Shape;124;p19"/>
          <p:cNvPicPr preferRelativeResize="0"/>
          <p:nvPr/>
        </p:nvPicPr>
        <p:blipFill rotWithShape="1">
          <a:blip r:embed="rId4">
            <a:alphaModFix/>
          </a:blip>
          <a:srcRect b="0" l="0" r="0" t="0"/>
          <a:stretch/>
        </p:blipFill>
        <p:spPr>
          <a:xfrm rot="-675043">
            <a:off x="7394811" y="536206"/>
            <a:ext cx="4295775" cy="5343525"/>
          </a:xfrm>
          <a:prstGeom prst="rect">
            <a:avLst/>
          </a:prstGeom>
          <a:noFill/>
          <a:ln>
            <a:noFill/>
          </a:ln>
        </p:spPr>
      </p:pic>
      <p:pic>
        <p:nvPicPr>
          <p:cNvPr descr="Image result for limited POA jpg virginia" id="125" name="Google Shape;125;p19"/>
          <p:cNvPicPr preferRelativeResize="0"/>
          <p:nvPr/>
        </p:nvPicPr>
        <p:blipFill rotWithShape="1">
          <a:blip r:embed="rId5">
            <a:alphaModFix/>
          </a:blip>
          <a:srcRect b="0" l="0" r="0" t="0"/>
          <a:stretch/>
        </p:blipFill>
        <p:spPr>
          <a:xfrm rot="810133">
            <a:off x="6322093" y="1216904"/>
            <a:ext cx="4088941" cy="5287108"/>
          </a:xfrm>
          <a:prstGeom prst="rect">
            <a:avLst/>
          </a:prstGeom>
          <a:noFill/>
          <a:ln>
            <a:noFill/>
          </a:ln>
        </p:spPr>
      </p:pic>
      <p:sp>
        <p:nvSpPr>
          <p:cNvPr descr="Image result for general POA jpg virginia" id="126" name="Google Shape;126;p19"/>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descr="Image result for general POA jpg virginia" id="127" name="Google Shape;127;p19"/>
          <p:cNvSpPr/>
          <p:nvPr/>
        </p:nvSpPr>
        <p:spPr>
          <a:xfrm>
            <a:off x="6096000" y="3429000"/>
            <a:ext cx="2379068" cy="23790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Image result for limited POA jpg virginia" id="128" name="Google Shape;128;p19"/>
          <p:cNvPicPr preferRelativeResize="0"/>
          <p:nvPr/>
        </p:nvPicPr>
        <p:blipFill rotWithShape="1">
          <a:blip r:embed="rId6">
            <a:alphaModFix/>
          </a:blip>
          <a:srcRect b="0" l="0" r="0" t="0"/>
          <a:stretch/>
        </p:blipFill>
        <p:spPr>
          <a:xfrm rot="547093">
            <a:off x="7958780" y="2172063"/>
            <a:ext cx="3413302" cy="4071533"/>
          </a:xfrm>
          <a:prstGeom prst="rect">
            <a:avLst/>
          </a:prstGeom>
          <a:noFill/>
          <a:ln>
            <a:noFill/>
          </a:ln>
        </p:spPr>
      </p:pic>
      <p:pic>
        <p:nvPicPr>
          <p:cNvPr descr="Image result for springing POA jpg virginia" id="129" name="Google Shape;129;p19"/>
          <p:cNvPicPr preferRelativeResize="0"/>
          <p:nvPr/>
        </p:nvPicPr>
        <p:blipFill rotWithShape="1">
          <a:blip r:embed="rId7">
            <a:alphaModFix/>
          </a:blip>
          <a:srcRect b="0" l="0" r="0" t="0"/>
          <a:stretch/>
        </p:blipFill>
        <p:spPr>
          <a:xfrm rot="-548941">
            <a:off x="7319356" y="1760333"/>
            <a:ext cx="3591447" cy="4634125"/>
          </a:xfrm>
          <a:prstGeom prst="rect">
            <a:avLst/>
          </a:prstGeom>
          <a:noFill/>
          <a:ln>
            <a:noFill/>
          </a:ln>
        </p:spPr>
      </p:pic>
      <p:pic>
        <p:nvPicPr>
          <p:cNvPr descr="Image result for POA simple jpg virginia" id="130" name="Google Shape;130;p19"/>
          <p:cNvPicPr preferRelativeResize="0"/>
          <p:nvPr/>
        </p:nvPicPr>
        <p:blipFill rotWithShape="1">
          <a:blip r:embed="rId8">
            <a:alphaModFix/>
          </a:blip>
          <a:srcRect b="0" l="0" r="0" t="0"/>
          <a:stretch/>
        </p:blipFill>
        <p:spPr>
          <a:xfrm>
            <a:off x="6678399" y="194913"/>
            <a:ext cx="4994729" cy="6468174"/>
          </a:xfrm>
          <a:prstGeom prst="rect">
            <a:avLst/>
          </a:prstGeom>
          <a:noFill/>
          <a:ln>
            <a:noFill/>
          </a:ln>
        </p:spPr>
      </p:pic>
      <p:sp>
        <p:nvSpPr>
          <p:cNvPr id="131" name="Google Shape;131;p19"/>
          <p:cNvSpPr txBox="1"/>
          <p:nvPr>
            <p:ph idx="1" type="body"/>
          </p:nvPr>
        </p:nvSpPr>
        <p:spPr>
          <a:xfrm>
            <a:off x="838201" y="1134208"/>
            <a:ext cx="5983223" cy="504275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B0F0"/>
              </a:buClr>
              <a:buSzPts val="2590"/>
              <a:buFont typeface="Arial"/>
              <a:buChar char="•"/>
            </a:pPr>
            <a:r>
              <a:rPr b="0" i="0" lang="en-US" sz="2590" u="none" cap="none" strike="noStrike">
                <a:solidFill>
                  <a:srgbClr val="00B0F0"/>
                </a:solidFill>
                <a:latin typeface="Calibri"/>
                <a:ea typeface="Calibri"/>
                <a:cs typeface="Calibri"/>
                <a:sym typeface="Calibri"/>
              </a:rPr>
              <a:t>Legal</a:t>
            </a:r>
            <a:r>
              <a:rPr b="0" i="0" lang="en-US" sz="2590" u="none" cap="none" strike="noStrike">
                <a:solidFill>
                  <a:schemeClr val="lt1"/>
                </a:solidFill>
                <a:latin typeface="Calibri"/>
                <a:ea typeface="Calibri"/>
                <a:cs typeface="Calibri"/>
                <a:sym typeface="Calibri"/>
              </a:rPr>
              <a:t> </a:t>
            </a:r>
            <a:r>
              <a:rPr b="0" i="0" lang="en-US" sz="2590" u="none" cap="none" strike="noStrike">
                <a:solidFill>
                  <a:srgbClr val="00B0F0"/>
                </a:solidFill>
                <a:latin typeface="Calibri"/>
                <a:ea typeface="Calibri"/>
                <a:cs typeface="Calibri"/>
                <a:sym typeface="Calibri"/>
              </a:rPr>
              <a:t>authority</a:t>
            </a:r>
            <a:r>
              <a:rPr b="0" i="0" lang="en-US" sz="2590" u="none" cap="none" strike="noStrike">
                <a:solidFill>
                  <a:schemeClr val="lt1"/>
                </a:solidFill>
                <a:latin typeface="Calibri"/>
                <a:ea typeface="Calibri"/>
                <a:cs typeface="Calibri"/>
                <a:sym typeface="Calibri"/>
              </a:rPr>
              <a:t> granted by </a:t>
            </a:r>
            <a:r>
              <a:rPr b="0" i="0" lang="en-US" sz="2590" u="none" cap="none" strike="noStrike">
                <a:solidFill>
                  <a:srgbClr val="00B0F0"/>
                </a:solidFill>
                <a:latin typeface="Calibri"/>
                <a:ea typeface="Calibri"/>
                <a:cs typeface="Calibri"/>
                <a:sym typeface="Calibri"/>
              </a:rPr>
              <a:t>Principal</a:t>
            </a:r>
            <a:r>
              <a:rPr b="0" i="0" lang="en-US" sz="2590" u="none" cap="none" strike="noStrike">
                <a:solidFill>
                  <a:schemeClr val="lt1"/>
                </a:solidFill>
                <a:latin typeface="Calibri"/>
                <a:ea typeface="Calibri"/>
                <a:cs typeface="Calibri"/>
                <a:sym typeface="Calibri"/>
              </a:rPr>
              <a:t> (or “Declarant”) to another, an </a:t>
            </a:r>
            <a:r>
              <a:rPr b="0" i="0" lang="en-US" sz="2590" u="none" cap="none" strike="noStrike">
                <a:solidFill>
                  <a:srgbClr val="00B0F0"/>
                </a:solidFill>
                <a:latin typeface="Calibri"/>
                <a:ea typeface="Calibri"/>
                <a:cs typeface="Calibri"/>
                <a:sym typeface="Calibri"/>
              </a:rPr>
              <a:t>Agent</a:t>
            </a:r>
            <a:r>
              <a:rPr b="0" i="0" lang="en-US" sz="2590" u="none" cap="none" strike="noStrike">
                <a:solidFill>
                  <a:schemeClr val="lt1"/>
                </a:solidFill>
                <a:latin typeface="Calibri"/>
                <a:ea typeface="Calibri"/>
                <a:cs typeface="Calibri"/>
                <a:sym typeface="Calibri"/>
              </a:rPr>
              <a:t>, who is then authorized to act on behalf of, and </a:t>
            </a:r>
            <a:r>
              <a:rPr b="0" i="0" lang="en-US" sz="2590" u="none" cap="none" strike="noStrike">
                <a:solidFill>
                  <a:srgbClr val="00B0F0"/>
                </a:solidFill>
                <a:latin typeface="Calibri"/>
                <a:ea typeface="Calibri"/>
                <a:cs typeface="Calibri"/>
                <a:sym typeface="Calibri"/>
              </a:rPr>
              <a:t>in the interest </a:t>
            </a:r>
            <a:r>
              <a:rPr b="0" i="0" lang="en-US" sz="2590" u="none" cap="none" strike="noStrike">
                <a:solidFill>
                  <a:schemeClr val="lt1"/>
                </a:solidFill>
                <a:latin typeface="Calibri"/>
                <a:ea typeface="Calibri"/>
                <a:cs typeface="Calibri"/>
                <a:sym typeface="Calibri"/>
              </a:rPr>
              <a:t>of Principal</a:t>
            </a:r>
            <a:endParaRPr/>
          </a:p>
          <a:p>
            <a:pPr indent="-228600" lvl="0" marL="228600" marR="0" rtl="0" algn="l">
              <a:lnSpc>
                <a:spcPct val="9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Flavors of PoA</a:t>
            </a:r>
            <a:endParaRPr b="0" i="0" sz="2590" u="none" cap="none" strike="noStrike">
              <a:solidFill>
                <a:schemeClr val="lt1"/>
              </a:solidFill>
              <a:latin typeface="Calibri"/>
              <a:ea typeface="Calibri"/>
              <a:cs typeface="Calibri"/>
              <a:sym typeface="Calibri"/>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General	</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Durable</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Healthcare</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Springing</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Limited</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Special</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Property</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Financial</a:t>
            </a:r>
            <a:endParaRPr/>
          </a:p>
          <a:p>
            <a:pPr indent="-87630" lvl="1" marL="685800" marR="0" rtl="0" algn="l">
              <a:lnSpc>
                <a:spcPct val="90000"/>
              </a:lnSpc>
              <a:spcBef>
                <a:spcPts val="500"/>
              </a:spcBef>
              <a:spcAft>
                <a:spcPts val="0"/>
              </a:spcAft>
              <a:buClr>
                <a:schemeClr val="lt1"/>
              </a:buClr>
              <a:buSzPts val="2220"/>
              <a:buFont typeface="Arial"/>
              <a:buNone/>
            </a:pPr>
            <a:r>
              <a:t/>
            </a:r>
            <a:endParaRPr b="0" i="0" sz="222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2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838200" y="365126"/>
            <a:ext cx="10515600" cy="69874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What…</a:t>
            </a:r>
            <a:endParaRPr/>
          </a:p>
        </p:txBody>
      </p:sp>
      <p:sp>
        <p:nvSpPr>
          <p:cNvPr id="137" name="Google Shape;137;p20"/>
          <p:cNvSpPr txBox="1"/>
          <p:nvPr>
            <p:ph idx="1" type="body"/>
          </p:nvPr>
        </p:nvSpPr>
        <p:spPr>
          <a:xfrm>
            <a:off x="1189892" y="1178170"/>
            <a:ext cx="9700612" cy="504275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Authority does it Grant – read the document! </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 What has to be in it  - differs!</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 see also </a:t>
            </a:r>
            <a:r>
              <a:rPr b="0" i="0" lang="en-US" sz="2800" u="none" cap="none" strike="noStrike">
                <a:solidFill>
                  <a:srgbClr val="00B0F0"/>
                </a:solidFill>
                <a:latin typeface="Calibri"/>
                <a:ea typeface="Calibri"/>
                <a:cs typeface="Calibri"/>
                <a:sym typeface="Calibri"/>
              </a:rPr>
              <a:t>Uniform Power of Attorney Act (UPOAA) </a:t>
            </a:r>
            <a:r>
              <a:rPr b="0" i="0" lang="en-US" sz="2800" u="none" cap="none" strike="noStrike">
                <a:solidFill>
                  <a:schemeClr val="lt1"/>
                </a:solidFill>
                <a:latin typeface="Calibri"/>
                <a:ea typeface="Calibri"/>
                <a:cs typeface="Calibri"/>
                <a:sym typeface="Calibri"/>
              </a:rPr>
              <a:t>for mandatory specific grants of authority (e.g. power to sell real estate, power to sue, power of appointment)</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Legal Requirements to Execute</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May be different state to state</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In Virginia: General POA – NO </a:t>
            </a:r>
            <a:r>
              <a:rPr b="0" i="0" lang="en-US" sz="2400" u="none" cap="none" strike="noStrike">
                <a:solidFill>
                  <a:srgbClr val="00B0F0"/>
                </a:solidFill>
                <a:latin typeface="Calibri"/>
                <a:ea typeface="Calibri"/>
                <a:cs typeface="Calibri"/>
                <a:sym typeface="Calibri"/>
              </a:rPr>
              <a:t>witnesses</a:t>
            </a:r>
            <a:r>
              <a:rPr b="0" i="0" lang="en-US" sz="2400" u="none" cap="none" strike="noStrike">
                <a:solidFill>
                  <a:schemeClr val="lt1"/>
                </a:solidFill>
                <a:latin typeface="Calibri"/>
                <a:ea typeface="Calibri"/>
                <a:cs typeface="Calibri"/>
                <a:sym typeface="Calibri"/>
              </a:rPr>
              <a:t> required, only notary</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In Virginia Healthcare POA – NO </a:t>
            </a:r>
            <a:r>
              <a:rPr b="0" i="0" lang="en-US" sz="2400" u="none" cap="none" strike="noStrike">
                <a:solidFill>
                  <a:srgbClr val="00B0F0"/>
                </a:solidFill>
                <a:latin typeface="Calibri"/>
                <a:ea typeface="Calibri"/>
                <a:cs typeface="Calibri"/>
                <a:sym typeface="Calibri"/>
              </a:rPr>
              <a:t>notary</a:t>
            </a:r>
            <a:r>
              <a:rPr b="0" i="0" lang="en-US" sz="2400" u="none" cap="none" strike="noStrike">
                <a:solidFill>
                  <a:schemeClr val="lt1"/>
                </a:solidFill>
                <a:latin typeface="Calibri"/>
                <a:ea typeface="Calibri"/>
                <a:cs typeface="Calibri"/>
                <a:sym typeface="Calibri"/>
              </a:rPr>
              <a:t> – two witnesses</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No agreement required by </a:t>
            </a:r>
            <a:r>
              <a:rPr b="0" i="0" lang="en-US" sz="2400" u="none" cap="none" strike="noStrike">
                <a:solidFill>
                  <a:srgbClr val="00B0F0"/>
                </a:solidFill>
                <a:latin typeface="Calibri"/>
                <a:ea typeface="Calibri"/>
                <a:cs typeface="Calibri"/>
                <a:sym typeface="Calibri"/>
              </a:rPr>
              <a:t>Agent</a:t>
            </a:r>
            <a:r>
              <a:rPr b="0" i="0" lang="en-US" sz="2400" u="none" cap="none" strike="noStrike">
                <a:solidFill>
                  <a:schemeClr val="lt1"/>
                </a:solidFill>
                <a:latin typeface="Calibri"/>
                <a:ea typeface="Calibri"/>
                <a:cs typeface="Calibri"/>
                <a:sym typeface="Calibri"/>
              </a:rPr>
              <a:t>! (not a bad idea though)</a:t>
            </a:r>
            <a:endParaRPr/>
          </a:p>
          <a:p>
            <a:pPr indent="-228600" lvl="1" marL="685800" marR="0" rtl="0" algn="l">
              <a:lnSpc>
                <a:spcPct val="9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Requisite mental capacity of </a:t>
            </a:r>
            <a:r>
              <a:rPr b="0" i="0" lang="en-US" sz="2400" u="none" cap="none" strike="noStrike">
                <a:solidFill>
                  <a:srgbClr val="00B0F0"/>
                </a:solidFill>
                <a:latin typeface="Calibri"/>
                <a:ea typeface="Calibri"/>
                <a:cs typeface="Calibri"/>
                <a:sym typeface="Calibri"/>
              </a:rPr>
              <a:t>Principal</a:t>
            </a:r>
            <a:endParaRPr/>
          </a:p>
          <a:p>
            <a:pPr indent="-50800" lvl="0" marL="228600" marR="0" rtl="0" algn="l">
              <a:lnSpc>
                <a:spcPct val="90000"/>
              </a:lnSpc>
              <a:spcBef>
                <a:spcPts val="100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What – Mental Capacity for POA</a:t>
            </a:r>
            <a:endParaRPr/>
          </a:p>
        </p:txBody>
      </p:sp>
      <p:sp>
        <p:nvSpPr>
          <p:cNvPr id="143" name="Google Shape;143;p21"/>
          <p:cNvSpPr txBox="1"/>
          <p:nvPr>
            <p:ph idx="1" type="body"/>
          </p:nvPr>
        </p:nvSpPr>
        <p:spPr>
          <a:xfrm>
            <a:off x="838200" y="1690688"/>
            <a:ext cx="10515600" cy="448627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DIFFERENT from legal capacity required to make a Will – Will has relative “low” capacity bar – understands what they got and who its going to.</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DIFFERENT from “mental competency” - a term used to determine who is “competent” to stand trial</a:t>
            </a:r>
            <a:endParaRPr/>
          </a:p>
          <a:p>
            <a:pPr indent="-228600" lvl="0" marL="2286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Mental Capacity sufficient to execute a POA is the same as capacity required to sign a contract. </a:t>
            </a:r>
            <a:endParaRPr/>
          </a:p>
          <a:p>
            <a:pPr indent="-228600" lvl="0" marL="228600" marR="0" rtl="0" algn="l">
              <a:lnSpc>
                <a:spcPct val="90000"/>
              </a:lnSpc>
              <a:spcBef>
                <a:spcPts val="1000"/>
              </a:spcBef>
              <a:spcAft>
                <a:spcPts val="0"/>
              </a:spcAft>
              <a:buClr>
                <a:srgbClr val="00B0F0"/>
              </a:buClr>
              <a:buSzPts val="2800"/>
              <a:buFont typeface="Arial"/>
              <a:buChar char="•"/>
            </a:pPr>
            <a:r>
              <a:rPr b="0" i="1" lang="en-US" sz="2800" u="none" cap="none" strike="noStrike">
                <a:solidFill>
                  <a:srgbClr val="00B0F0"/>
                </a:solidFill>
                <a:latin typeface="Calibri"/>
                <a:ea typeface="Calibri"/>
                <a:cs typeface="Calibri"/>
                <a:sym typeface="Calibri"/>
              </a:rPr>
              <a:t>Capacity to make informed decisions in their own best interest and understand the consequences thereof.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p:nvPr/>
        </p:nvSpPr>
        <p:spPr>
          <a:xfrm rot="10800000">
            <a:off x="960120" y="0"/>
            <a:ext cx="11218661" cy="6858000"/>
          </a:xfrm>
          <a:custGeom>
            <a:rect b="b" l="l" r="r" t="t"/>
            <a:pathLst>
              <a:path extrusionOk="0" h="120000" w="120000">
                <a:moveTo>
                  <a:pt x="0" y="0"/>
                </a:moveTo>
                <a:lnTo>
                  <a:pt x="86026" y="0"/>
                </a:lnTo>
                <a:lnTo>
                  <a:pt x="120000" y="120000"/>
                </a:lnTo>
                <a:lnTo>
                  <a:pt x="0" y="120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22"/>
          <p:cNvSpPr/>
          <p:nvPr/>
        </p:nvSpPr>
        <p:spPr>
          <a:xfrm rot="10800000">
            <a:off x="1407030" y="0"/>
            <a:ext cx="10771752" cy="6858000"/>
          </a:xfrm>
          <a:custGeom>
            <a:rect b="b" l="l" r="r" t="t"/>
            <a:pathLst>
              <a:path extrusionOk="0" h="120000" w="120000">
                <a:moveTo>
                  <a:pt x="0" y="0"/>
                </a:moveTo>
                <a:lnTo>
                  <a:pt x="84616" y="0"/>
                </a:lnTo>
                <a:lnTo>
                  <a:pt x="119999" y="120000"/>
                </a:lnTo>
                <a:lnTo>
                  <a:pt x="0" y="120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0" name="Google Shape;150;p22"/>
          <p:cNvPicPr preferRelativeResize="0"/>
          <p:nvPr/>
        </p:nvPicPr>
        <p:blipFill rotWithShape="1">
          <a:blip r:embed="rId3">
            <a:alphaModFix/>
          </a:blip>
          <a:srcRect b="0" l="0" r="0" t="0"/>
          <a:stretch/>
        </p:blipFill>
        <p:spPr>
          <a:xfrm>
            <a:off x="324637" y="2344616"/>
            <a:ext cx="3768949" cy="2911512"/>
          </a:xfrm>
          <a:prstGeom prst="rect">
            <a:avLst/>
          </a:prstGeom>
          <a:noFill/>
          <a:ln>
            <a:noFill/>
          </a:ln>
        </p:spPr>
      </p:pic>
      <p:sp>
        <p:nvSpPr>
          <p:cNvPr id="151" name="Google Shape;151;p22"/>
          <p:cNvSpPr txBox="1"/>
          <p:nvPr>
            <p:ph type="title"/>
          </p:nvPr>
        </p:nvSpPr>
        <p:spPr>
          <a:xfrm>
            <a:off x="2051539" y="365125"/>
            <a:ext cx="9496994"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Momentary frolic back to “Who”   </a:t>
            </a:r>
            <a:br>
              <a:rPr b="0" i="0" lang="en-US" sz="4400" u="none" cap="none" strike="noStrike">
                <a:solidFill>
                  <a:srgbClr val="FFC000"/>
                </a:solidFill>
                <a:latin typeface="Calibri"/>
                <a:ea typeface="Calibri"/>
                <a:cs typeface="Calibri"/>
                <a:sym typeface="Calibri"/>
              </a:rPr>
            </a:br>
            <a:r>
              <a:rPr b="0" i="0" lang="en-US" sz="4400" u="none" cap="none" strike="noStrike">
                <a:solidFill>
                  <a:srgbClr val="FFC000"/>
                </a:solidFill>
                <a:latin typeface="Calibri"/>
                <a:ea typeface="Calibri"/>
                <a:cs typeface="Calibri"/>
                <a:sym typeface="Calibri"/>
              </a:rPr>
              <a:t>                                            Capacity</a:t>
            </a:r>
            <a:endParaRPr/>
          </a:p>
        </p:txBody>
      </p:sp>
      <p:sp>
        <p:nvSpPr>
          <p:cNvPr id="152" name="Google Shape;152;p22"/>
          <p:cNvSpPr txBox="1"/>
          <p:nvPr>
            <p:ph idx="1" type="body"/>
          </p:nvPr>
        </p:nvSpPr>
        <p:spPr>
          <a:xfrm>
            <a:off x="3913632" y="1488832"/>
            <a:ext cx="7904532" cy="5064368"/>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Who has capacity? </a:t>
            </a:r>
            <a:endParaRPr/>
          </a:p>
          <a:p>
            <a:pPr indent="-228600" lvl="1" marL="685800" marR="0" rtl="0" algn="l">
              <a:lnSpc>
                <a:spcPct val="8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Virginia presumption is any adult over 18 has legal mental capacity unless s/he legally deemed otherwise</a:t>
            </a:r>
            <a:endParaRPr/>
          </a:p>
          <a:p>
            <a:pPr indent="-228600" lvl="0" marL="228600" marR="0" rtl="0" algn="l">
              <a:lnSpc>
                <a:spcPct val="80000"/>
              </a:lnSpc>
              <a:spcBef>
                <a:spcPts val="10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Who can determine?</a:t>
            </a:r>
            <a:endParaRPr/>
          </a:p>
          <a:p>
            <a:pPr indent="-228600" lvl="2" marL="1143000" marR="0" rtl="0" algn="l">
              <a:lnSpc>
                <a:spcPct val="8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Medically – default is is two licensed doctor’s (or one psychologist)</a:t>
            </a:r>
            <a:endParaRPr/>
          </a:p>
          <a:p>
            <a:pPr indent="-228600" lvl="2" marL="1143000" marR="0" rtl="0" algn="l">
              <a:lnSpc>
                <a:spcPct val="80000"/>
              </a:lnSpc>
              <a:spcBef>
                <a:spcPts val="500"/>
              </a:spcBef>
              <a:spcAft>
                <a:spcPts val="0"/>
              </a:spcAft>
              <a:buClr>
                <a:schemeClr val="lt1"/>
              </a:buClr>
              <a:buSzPts val="2800"/>
              <a:buFont typeface="Arial"/>
              <a:buChar char="•"/>
            </a:pPr>
            <a:r>
              <a:rPr b="0" i="0" lang="en-US" sz="2400" u="none" cap="none" strike="noStrike">
                <a:solidFill>
                  <a:schemeClr val="lt1"/>
                </a:solidFill>
                <a:latin typeface="Calibri"/>
                <a:ea typeface="Calibri"/>
                <a:cs typeface="Calibri"/>
                <a:sym typeface="Calibri"/>
              </a:rPr>
              <a:t>Legally – A robe (Judge or Magistrate</a:t>
            </a:r>
            <a:r>
              <a:rPr b="0" i="0" lang="en-US" sz="2800" u="none" cap="none" strike="noStrike">
                <a:solidFill>
                  <a:schemeClr val="lt1"/>
                </a:solidFill>
                <a:latin typeface="Calibri"/>
                <a:ea typeface="Calibri"/>
                <a:cs typeface="Calibri"/>
                <a:sym typeface="Calibri"/>
              </a:rPr>
              <a:t>)  </a:t>
            </a:r>
            <a:endParaRPr/>
          </a:p>
          <a:p>
            <a:pPr indent="-228600" lvl="0" marL="228600" marR="0" rtl="0" algn="l">
              <a:lnSpc>
                <a:spcPct val="8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When drafting POA, who is responsible for assessing principal’s capacity?</a:t>
            </a:r>
            <a:endParaRPr/>
          </a:p>
          <a:p>
            <a:pPr indent="-228600" lvl="1" marL="685800" marR="0" rtl="0" algn="l">
              <a:lnSpc>
                <a:spcPct val="8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t>
            </a:r>
            <a:endParaRPr/>
          </a:p>
          <a:p>
            <a:pPr indent="-228600" lvl="1" marL="685800" marR="0" rtl="0" algn="l">
              <a:lnSpc>
                <a:spcPct val="8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Lawyer drafting?</a:t>
            </a:r>
            <a:endParaRPr/>
          </a:p>
          <a:p>
            <a:pPr indent="-228600" lvl="1" marL="685800" marR="0" rtl="0" algn="l">
              <a:lnSpc>
                <a:spcPct val="80000"/>
              </a:lnSpc>
              <a:spcBef>
                <a:spcPts val="5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Doctor?</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8" st="8"/>
                                            </p:txEl>
                                          </p:spTgt>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Example of one who LACKS Mental Capacity</a:t>
            </a:r>
            <a:endParaRPr/>
          </a:p>
        </p:txBody>
      </p:sp>
      <p:sp>
        <p:nvSpPr>
          <p:cNvPr id="158" name="Google Shape;158;p23"/>
          <p:cNvSpPr txBox="1"/>
          <p:nvPr>
            <p:ph idx="1" type="body"/>
          </p:nvPr>
        </p:nvSpPr>
        <p:spPr>
          <a:xfrm>
            <a:off x="732692" y="1441938"/>
            <a:ext cx="10934700" cy="4567971"/>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Normal ‘looking’ adult has a developmental disability</a:t>
            </a:r>
            <a:endParaRPr/>
          </a:p>
          <a:p>
            <a:pPr indent="-228600" lvl="0" marL="228600" marR="0" rtl="0" algn="l">
              <a:lnSpc>
                <a:spcPct val="8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Goes to car lot, picks out car</a:t>
            </a:r>
            <a:endParaRPr/>
          </a:p>
          <a:p>
            <a:pPr indent="-228600" lvl="0" marL="228600" marR="0" rtl="0" algn="l">
              <a:lnSpc>
                <a:spcPct val="8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Hands $1500 to car salesman, says he wants the red Mustang</a:t>
            </a:r>
            <a:endParaRPr/>
          </a:p>
          <a:p>
            <a:pPr indent="-228600" lvl="0" marL="228600" marR="0" rtl="0" algn="l">
              <a:lnSpc>
                <a:spcPct val="8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Salesperson has contract drawn up</a:t>
            </a:r>
            <a:endParaRPr/>
          </a:p>
          <a:p>
            <a:pPr indent="-228600" lvl="0" marL="228600" marR="0" rtl="0" algn="l">
              <a:lnSpc>
                <a:spcPct val="8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Buyer signs contract and drives off with new, shiny red Mustang</a:t>
            </a:r>
            <a:endParaRPr/>
          </a:p>
          <a:p>
            <a:pPr indent="-228600" lvl="0" marL="228600" marR="0" rtl="0" algn="l">
              <a:lnSpc>
                <a:spcPct val="8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Buyer, although they could read, and sign name, had no </a:t>
            </a:r>
            <a:r>
              <a:rPr b="0" i="0" lang="en-US" sz="2590" u="none" cap="none" strike="noStrike">
                <a:solidFill>
                  <a:srgbClr val="00B0F0"/>
                </a:solidFill>
                <a:latin typeface="Calibri"/>
                <a:ea typeface="Calibri"/>
                <a:cs typeface="Calibri"/>
                <a:sym typeface="Calibri"/>
              </a:rPr>
              <a:t>understanding</a:t>
            </a:r>
            <a:r>
              <a:rPr b="0" i="0" lang="en-US" sz="2590" u="none" cap="none" strike="noStrike">
                <a:solidFill>
                  <a:schemeClr val="lt1"/>
                </a:solidFill>
                <a:latin typeface="Calibri"/>
                <a:ea typeface="Calibri"/>
                <a:cs typeface="Calibri"/>
                <a:sym typeface="Calibri"/>
              </a:rPr>
              <a:t> they are now obligated make $349/month car payment.</a:t>
            </a:r>
            <a:endParaRPr/>
          </a:p>
          <a:p>
            <a:pPr indent="-228600" lvl="0" marL="228600" marR="0" rtl="0" algn="l">
              <a:lnSpc>
                <a:spcPct val="8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 Buyer believes he bought &amp; paid for the car.</a:t>
            </a:r>
            <a:endParaRPr/>
          </a:p>
          <a:p>
            <a:pPr indent="-228600" lvl="0" marL="228600" marR="0" rtl="0" algn="l">
              <a:lnSpc>
                <a:spcPct val="80000"/>
              </a:lnSpc>
              <a:spcBef>
                <a:spcPts val="1000"/>
              </a:spcBef>
              <a:spcAft>
                <a:spcPts val="0"/>
              </a:spcAft>
              <a:buClr>
                <a:schemeClr val="lt1"/>
              </a:buClr>
              <a:buSzPts val="2960"/>
              <a:buFont typeface="Arial"/>
              <a:buChar char="•"/>
            </a:pPr>
            <a:r>
              <a:rPr b="0" i="0" lang="en-US" sz="2590" u="none" cap="none" strike="noStrike">
                <a:solidFill>
                  <a:schemeClr val="lt1"/>
                </a:solidFill>
                <a:latin typeface="Calibri"/>
                <a:ea typeface="Calibri"/>
                <a:cs typeface="Calibri"/>
                <a:sym typeface="Calibri"/>
              </a:rPr>
              <a:t>Has no </a:t>
            </a:r>
            <a:r>
              <a:rPr b="0" i="0" lang="en-US" sz="2960" u="none" cap="none" strike="noStrike">
                <a:solidFill>
                  <a:srgbClr val="00B0F0"/>
                </a:solidFill>
                <a:latin typeface="Calibri"/>
                <a:ea typeface="Calibri"/>
                <a:cs typeface="Calibri"/>
                <a:sym typeface="Calibri"/>
              </a:rPr>
              <a:t>understanding</a:t>
            </a:r>
            <a:r>
              <a:rPr b="0" i="0" lang="en-US" sz="2590" u="none" cap="none" strike="noStrike">
                <a:solidFill>
                  <a:schemeClr val="lt1"/>
                </a:solidFill>
                <a:latin typeface="Calibri"/>
                <a:ea typeface="Calibri"/>
                <a:cs typeface="Calibri"/>
                <a:sym typeface="Calibri"/>
              </a:rPr>
              <a:t> that the </a:t>
            </a:r>
            <a:r>
              <a:rPr b="0" i="0" lang="en-US" sz="2590" u="none" cap="none" strike="noStrike">
                <a:solidFill>
                  <a:srgbClr val="00B0F0"/>
                </a:solidFill>
                <a:latin typeface="Calibri"/>
                <a:ea typeface="Calibri"/>
                <a:cs typeface="Calibri"/>
                <a:sym typeface="Calibri"/>
              </a:rPr>
              <a:t>consequences</a:t>
            </a:r>
            <a:r>
              <a:rPr b="0" i="0" lang="en-US" sz="2590" u="none" cap="none" strike="noStrike">
                <a:solidFill>
                  <a:schemeClr val="lt1"/>
                </a:solidFill>
                <a:latin typeface="Calibri"/>
                <a:ea typeface="Calibri"/>
                <a:cs typeface="Calibri"/>
                <a:sym typeface="Calibri"/>
              </a:rPr>
              <a:t> are likely to be: car will be re-possessed, buyer has no wheels and credit damaged</a:t>
            </a:r>
            <a:endParaRPr/>
          </a:p>
        </p:txBody>
      </p:sp>
      <p:pic>
        <p:nvPicPr>
          <p:cNvPr id="159" name="Google Shape;159;p23"/>
          <p:cNvPicPr preferRelativeResize="0"/>
          <p:nvPr/>
        </p:nvPicPr>
        <p:blipFill rotWithShape="1">
          <a:blip r:embed="rId3">
            <a:alphaModFix/>
          </a:blip>
          <a:srcRect b="0" l="0" r="0" t="0"/>
          <a:stretch/>
        </p:blipFill>
        <p:spPr>
          <a:xfrm>
            <a:off x="5868796" y="3725923"/>
            <a:ext cx="4850215" cy="2182597"/>
          </a:xfrm>
          <a:prstGeom prst="rect">
            <a:avLst/>
          </a:prstGeom>
          <a:noFill/>
          <a:ln>
            <a:noFill/>
          </a:ln>
        </p:spPr>
      </p:pic>
      <p:pic>
        <p:nvPicPr>
          <p:cNvPr id="160" name="Google Shape;160;p23"/>
          <p:cNvPicPr preferRelativeResize="0"/>
          <p:nvPr/>
        </p:nvPicPr>
        <p:blipFill rotWithShape="1">
          <a:blip r:embed="rId4">
            <a:alphaModFix/>
          </a:blip>
          <a:srcRect b="14932" l="4916" r="28115" t="11333"/>
          <a:stretch/>
        </p:blipFill>
        <p:spPr>
          <a:xfrm>
            <a:off x="2182141" y="2767501"/>
            <a:ext cx="2237206" cy="30322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0"/>
                                        </p:tgtEl>
                                      </p:cBhvr>
                                    </p:animEffect>
                                    <p:set>
                                      <p:cBhvr>
                                        <p:cTn dur="1" fill="hold">
                                          <p:stCondLst>
                                            <p:cond delay="500"/>
                                          </p:stCondLst>
                                        </p:cTn>
                                        <p:tgtEl>
                                          <p:spTgt spid="1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500"/>
                                        <p:tgtEl>
                                          <p:spTgt spid="159"/>
                                        </p:tgtEl>
                                        <p:attrNameLst>
                                          <p:attrName>ppt_x</p:attrName>
                                        </p:attrNameLst>
                                      </p:cBhvr>
                                      <p:tavLst>
                                        <p:tav fmla="" tm="0">
                                          <p:val>
                                            <p:strVal val="#ppt_x"/>
                                          </p:val>
                                        </p:tav>
                                        <p:tav fmla="" tm="100000">
                                          <p:val>
                                            <p:strVal val="#ppt_x-1"/>
                                          </p:val>
                                        </p:tav>
                                      </p:tavLst>
                                    </p:anim>
                                    <p:set>
                                      <p:cBhvr>
                                        <p:cTn dur="1" fill="hold">
                                          <p:stCondLst>
                                            <p:cond delay="500"/>
                                          </p:stCondLst>
                                        </p:cTn>
                                        <p:tgtEl>
                                          <p:spTgt spid="1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Font typeface="Calibri"/>
              <a:buNone/>
            </a:pPr>
            <a:r>
              <a:rPr b="0" i="0" lang="en-US" sz="4400" u="none" cap="none" strike="noStrike">
                <a:solidFill>
                  <a:srgbClr val="FFC000"/>
                </a:solidFill>
                <a:latin typeface="Calibri"/>
                <a:ea typeface="Calibri"/>
                <a:cs typeface="Calibri"/>
                <a:sym typeface="Calibri"/>
              </a:rPr>
              <a:t>Back to What – more on Capacity</a:t>
            </a:r>
            <a:endParaRPr/>
          </a:p>
        </p:txBody>
      </p:sp>
      <p:sp>
        <p:nvSpPr>
          <p:cNvPr id="166" name="Google Shape;166;p24"/>
          <p:cNvSpPr txBox="1"/>
          <p:nvPr>
            <p:ph idx="1" type="body"/>
          </p:nvPr>
        </p:nvSpPr>
        <p:spPr>
          <a:xfrm>
            <a:off x="691075" y="1458820"/>
            <a:ext cx="10098845" cy="469985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Always ask, “Capacity to do WHAT?”   We are concerned with decision making: </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What’s for breakfast</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What to wear</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drive</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Have drug treatment w/ potential for side effects </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Take part in clinical research</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OK to own guns</a:t>
            </a:r>
            <a:endParaRPr/>
          </a:p>
          <a:p>
            <a:pPr indent="-228600" lvl="1" marL="685800" marR="0" rtl="0" algn="l">
              <a:lnSpc>
                <a:spcPct val="90000"/>
              </a:lnSpc>
              <a:spcBef>
                <a:spcPts val="50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Make an investment</a:t>
            </a:r>
            <a:endParaRPr/>
          </a:p>
          <a:p>
            <a:pPr indent="-228600" lvl="0" marL="228600" marR="0" rtl="0" algn="l">
              <a:lnSpc>
                <a:spcPct val="9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Then what are the </a:t>
            </a:r>
            <a:r>
              <a:rPr b="0" i="0" lang="en-US" sz="2590" u="none" cap="none" strike="noStrike">
                <a:solidFill>
                  <a:srgbClr val="00B0F0"/>
                </a:solidFill>
                <a:latin typeface="Calibri"/>
                <a:ea typeface="Calibri"/>
                <a:cs typeface="Calibri"/>
                <a:sym typeface="Calibri"/>
              </a:rPr>
              <a:t>consequences</a:t>
            </a:r>
            <a:r>
              <a:rPr b="0" i="0" lang="en-US" sz="2590" u="none" cap="none" strike="noStrike">
                <a:solidFill>
                  <a:schemeClr val="lt1"/>
                </a:solidFill>
                <a:latin typeface="Calibri"/>
                <a:ea typeface="Calibri"/>
                <a:cs typeface="Calibri"/>
                <a:sym typeface="Calibri"/>
              </a:rPr>
              <a:t> – does principal understand the them?</a:t>
            </a:r>
            <a:endParaRPr/>
          </a:p>
          <a:p>
            <a:pPr indent="-228600" lvl="0" marL="228600" marR="0" rtl="0" algn="l">
              <a:lnSpc>
                <a:spcPct val="90000"/>
              </a:lnSpc>
              <a:spcBef>
                <a:spcPts val="1000"/>
              </a:spcBef>
              <a:spcAft>
                <a:spcPts val="0"/>
              </a:spcAft>
              <a:buClr>
                <a:schemeClr val="lt1"/>
              </a:buClr>
              <a:buSzPts val="2590"/>
              <a:buFont typeface="Arial"/>
              <a:buChar char="•"/>
            </a:pPr>
            <a:r>
              <a:rPr b="0" i="0" lang="en-US" sz="2590" u="none" cap="none" strike="noStrike">
                <a:solidFill>
                  <a:schemeClr val="lt1"/>
                </a:solidFill>
                <a:latin typeface="Calibri"/>
                <a:ea typeface="Calibri"/>
                <a:cs typeface="Calibri"/>
                <a:sym typeface="Calibri"/>
              </a:rPr>
              <a:t>If it requires “</a:t>
            </a:r>
            <a:r>
              <a:rPr b="0" i="1" lang="en-US" sz="2590" u="none" cap="none" strike="noStrike">
                <a:solidFill>
                  <a:schemeClr val="lt1"/>
                </a:solidFill>
                <a:latin typeface="Calibri"/>
                <a:ea typeface="Calibri"/>
                <a:cs typeface="Calibri"/>
                <a:sym typeface="Calibri"/>
              </a:rPr>
              <a:t>Informed Consent</a:t>
            </a:r>
            <a:r>
              <a:rPr b="0" i="0" lang="en-US" sz="2590" u="none" cap="none" strike="noStrike">
                <a:solidFill>
                  <a:schemeClr val="lt1"/>
                </a:solidFill>
                <a:latin typeface="Calibri"/>
                <a:ea typeface="Calibri"/>
                <a:cs typeface="Calibri"/>
                <a:sym typeface="Calibri"/>
              </a:rPr>
              <a:t>” – then it requires sufficient Mental Capacity to make that decision.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