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Override1.xml" ContentType="application/vnd.openxmlformats-officedocument.themeOverr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4" r:id="rId1"/>
    <p:sldMasterId id="2147483776" r:id="rId2"/>
  </p:sldMasterIdLst>
  <p:notesMasterIdLst>
    <p:notesMasterId r:id="rId83"/>
  </p:notesMasterIdLst>
  <p:handoutMasterIdLst>
    <p:handoutMasterId r:id="rId84"/>
  </p:handoutMasterIdLst>
  <p:sldIdLst>
    <p:sldId id="256" r:id="rId3"/>
    <p:sldId id="1043" r:id="rId4"/>
    <p:sldId id="507" r:id="rId5"/>
    <p:sldId id="1044" r:id="rId6"/>
    <p:sldId id="1037" r:id="rId7"/>
    <p:sldId id="1038" r:id="rId8"/>
    <p:sldId id="1039" r:id="rId9"/>
    <p:sldId id="1040" r:id="rId10"/>
    <p:sldId id="1042" r:id="rId11"/>
    <p:sldId id="1001" r:id="rId12"/>
    <p:sldId id="1135" r:id="rId13"/>
    <p:sldId id="1002" r:id="rId14"/>
    <p:sldId id="1046" r:id="rId15"/>
    <p:sldId id="1047" r:id="rId16"/>
    <p:sldId id="1048" r:id="rId17"/>
    <p:sldId id="1049" r:id="rId18"/>
    <p:sldId id="1051" r:id="rId19"/>
    <p:sldId id="1052" r:id="rId20"/>
    <p:sldId id="1053" r:id="rId21"/>
    <p:sldId id="1054" r:id="rId22"/>
    <p:sldId id="1004" r:id="rId23"/>
    <p:sldId id="1005" r:id="rId24"/>
    <p:sldId id="1006" r:id="rId25"/>
    <p:sldId id="1007" r:id="rId26"/>
    <p:sldId id="1008" r:id="rId27"/>
    <p:sldId id="1136" r:id="rId28"/>
    <p:sldId id="1137" r:id="rId29"/>
    <p:sldId id="1138" r:id="rId30"/>
    <p:sldId id="1139" r:id="rId31"/>
    <p:sldId id="1140" r:id="rId32"/>
    <p:sldId id="1141" r:id="rId33"/>
    <p:sldId id="1143" r:id="rId34"/>
    <p:sldId id="1144" r:id="rId35"/>
    <p:sldId id="1145" r:id="rId36"/>
    <p:sldId id="1146" r:id="rId37"/>
    <p:sldId id="1009" r:id="rId38"/>
    <p:sldId id="1055" r:id="rId39"/>
    <p:sldId id="1059" r:id="rId40"/>
    <p:sldId id="1061" r:id="rId41"/>
    <p:sldId id="1062" r:id="rId42"/>
    <p:sldId id="1067" r:id="rId43"/>
    <p:sldId id="1068" r:id="rId44"/>
    <p:sldId id="1071" r:id="rId45"/>
    <p:sldId id="1074" r:id="rId46"/>
    <p:sldId id="1075" r:id="rId47"/>
    <p:sldId id="1077" r:id="rId48"/>
    <p:sldId id="1079" r:id="rId49"/>
    <p:sldId id="1085" r:id="rId50"/>
    <p:sldId id="1091" r:id="rId51"/>
    <p:sldId id="1093" r:id="rId52"/>
    <p:sldId id="1094" r:id="rId53"/>
    <p:sldId id="1095" r:id="rId54"/>
    <p:sldId id="1096" r:id="rId55"/>
    <p:sldId id="1097" r:id="rId56"/>
    <p:sldId id="1098" r:id="rId57"/>
    <p:sldId id="1099" r:id="rId58"/>
    <p:sldId id="1101" r:id="rId59"/>
    <p:sldId id="1102" r:id="rId60"/>
    <p:sldId id="1103" r:id="rId61"/>
    <p:sldId id="1104" r:id="rId62"/>
    <p:sldId id="1105" r:id="rId63"/>
    <p:sldId id="1011" r:id="rId64"/>
    <p:sldId id="1012" r:id="rId65"/>
    <p:sldId id="1147" r:id="rId66"/>
    <p:sldId id="1148" r:id="rId67"/>
    <p:sldId id="1149" r:id="rId68"/>
    <p:sldId id="1106" r:id="rId69"/>
    <p:sldId id="1107" r:id="rId70"/>
    <p:sldId id="1108" r:id="rId71"/>
    <p:sldId id="1013" r:id="rId72"/>
    <p:sldId id="1014" r:id="rId73"/>
    <p:sldId id="1015" r:id="rId74"/>
    <p:sldId id="1132" r:id="rId75"/>
    <p:sldId id="1018" r:id="rId76"/>
    <p:sldId id="1020" r:id="rId77"/>
    <p:sldId id="1028" r:id="rId78"/>
    <p:sldId id="1029" r:id="rId79"/>
    <p:sldId id="1030" r:id="rId80"/>
    <p:sldId id="1133" r:id="rId81"/>
    <p:sldId id="1032" r:id="rId82"/>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n-ea"/>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mn-ea"/>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mn-ea"/>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mn-ea"/>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0070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86387" autoAdjust="0"/>
  </p:normalViewPr>
  <p:slideViewPr>
    <p:cSldViewPr snapToGrid="0" snapToObjects="1">
      <p:cViewPr varScale="1">
        <p:scale>
          <a:sx n="86" d="100"/>
          <a:sy n="86" d="100"/>
        </p:scale>
        <p:origin x="133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4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handoutMaster" Target="handoutMasters/handoutMaster1.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theme" Target="theme/theme1.xml"/><Relationship Id="rId61" Type="http://schemas.openxmlformats.org/officeDocument/2006/relationships/slide" Target="slides/slide59.xml"/><Relationship Id="rId82" Type="http://schemas.openxmlformats.org/officeDocument/2006/relationships/slide" Target="slides/slide8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64A88AC0-DCF8-4BA0-ABF9-BDCE4280DC5D}" type="datetimeFigureOut">
              <a:rPr lang="en-US"/>
              <a:pPr>
                <a:defRPr/>
              </a:pPr>
              <a:t>5/15/2023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pPr>
              <a:defRPr/>
            </a:pPr>
            <a:fld id="{E50A0086-7701-4383-9670-47FEDA88B9A2}" type="slidenum">
              <a:rPr lang="en-US" altLang="en-US"/>
              <a:pPr>
                <a:defRPr/>
              </a:pPr>
              <a:t>‹#›</a:t>
            </a:fld>
            <a:endParaRPr lang="en-US" altLang="en-US" dirty="0"/>
          </a:p>
        </p:txBody>
      </p:sp>
    </p:spTree>
    <p:extLst>
      <p:ext uri="{BB962C8B-B14F-4D97-AF65-F5344CB8AC3E}">
        <p14:creationId xmlns:p14="http://schemas.microsoft.com/office/powerpoint/2010/main" val="29030054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6D1A341C-0D69-4BFC-A472-2A0E8C615149}" type="datetimeFigureOut">
              <a:rPr lang="en-US"/>
              <a:pPr>
                <a:defRPr/>
              </a:pPr>
              <a:t>5/15/2023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pPr>
              <a:defRPr/>
            </a:pPr>
            <a:fld id="{FDE7E8E0-8ED2-46B3-8DE0-557D4A6CC1D6}" type="slidenum">
              <a:rPr lang="en-US" altLang="en-US"/>
              <a:pPr>
                <a:defRPr/>
              </a:pPr>
              <a:t>‹#›</a:t>
            </a:fld>
            <a:endParaRPr lang="en-US" altLang="en-US" dirty="0"/>
          </a:p>
        </p:txBody>
      </p:sp>
    </p:spTree>
    <p:extLst>
      <p:ext uri="{BB962C8B-B14F-4D97-AF65-F5344CB8AC3E}">
        <p14:creationId xmlns:p14="http://schemas.microsoft.com/office/powerpoint/2010/main" val="220787911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defTabSz="457200" eaLnBrk="0" fontAlgn="base" hangingPunct="0">
              <a:spcBef>
                <a:spcPct val="30000"/>
              </a:spcBef>
              <a:spcAft>
                <a:spcPct val="0"/>
              </a:spcAft>
              <a:defRPr sz="1200">
                <a:solidFill>
                  <a:schemeClr val="tx1"/>
                </a:solidFill>
                <a:latin typeface="Calibri" pitchFamily="34" charset="0"/>
              </a:defRPr>
            </a:lvl6pPr>
            <a:lvl7pPr marL="3009900" indent="-231775" defTabSz="457200" eaLnBrk="0" fontAlgn="base" hangingPunct="0">
              <a:spcBef>
                <a:spcPct val="30000"/>
              </a:spcBef>
              <a:spcAft>
                <a:spcPct val="0"/>
              </a:spcAft>
              <a:defRPr sz="1200">
                <a:solidFill>
                  <a:schemeClr val="tx1"/>
                </a:solidFill>
                <a:latin typeface="Calibri" pitchFamily="34" charset="0"/>
              </a:defRPr>
            </a:lvl7pPr>
            <a:lvl8pPr marL="3467100" indent="-231775" defTabSz="457200" eaLnBrk="0" fontAlgn="base" hangingPunct="0">
              <a:spcBef>
                <a:spcPct val="30000"/>
              </a:spcBef>
              <a:spcAft>
                <a:spcPct val="0"/>
              </a:spcAft>
              <a:defRPr sz="1200">
                <a:solidFill>
                  <a:schemeClr val="tx1"/>
                </a:solidFill>
                <a:latin typeface="Calibri" pitchFamily="34" charset="0"/>
              </a:defRPr>
            </a:lvl8pPr>
            <a:lvl9pPr marL="3924300" indent="-231775"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1F876357-F18C-4F65-A913-A3C8A9587A33}"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1297755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dirty="0"/>
              <a:t>Click to edit Master title style</a:t>
            </a:r>
          </a:p>
        </p:txBody>
      </p:sp>
      <p:sp>
        <p:nvSpPr>
          <p:cNvPr id="6" name="Date Placeholder 9"/>
          <p:cNvSpPr>
            <a:spLocks noGrp="1"/>
          </p:cNvSpPr>
          <p:nvPr>
            <p:ph type="dt" sz="half" idx="10"/>
          </p:nvPr>
        </p:nvSpPr>
        <p:spPr>
          <a:xfrm>
            <a:off x="371475" y="6356350"/>
            <a:ext cx="2133600" cy="274638"/>
          </a:xfrm>
          <a:prstGeom prst="rect">
            <a:avLst/>
          </a:prstGeom>
        </p:spPr>
        <p:txBody>
          <a:bodyPr/>
          <a:lstStyle>
            <a:lvl1pPr eaLnBrk="1" fontAlgn="auto" hangingPunct="1">
              <a:spcBef>
                <a:spcPts val="0"/>
              </a:spcBef>
              <a:spcAft>
                <a:spcPts val="0"/>
              </a:spcAft>
              <a:defRPr>
                <a:solidFill>
                  <a:schemeClr val="bg2"/>
                </a:solidFill>
                <a:latin typeface="+mn-lt"/>
                <a:cs typeface="+mn-cs"/>
              </a:defRPr>
            </a:lvl1pPr>
          </a:lstStyle>
          <a:p>
            <a:pPr>
              <a:defRPr/>
            </a:pPr>
            <a:fld id="{084AE4A9-65FA-472E-BBE3-CB5EFF503052}" type="datetime1">
              <a:rPr lang="en-US"/>
              <a:pPr>
                <a:defRPr/>
              </a:pPr>
              <a:t>5/15/2023</a:t>
            </a:fld>
            <a:endParaRPr lang="en-US" dirty="0"/>
          </a:p>
        </p:txBody>
      </p:sp>
      <p:sp>
        <p:nvSpPr>
          <p:cNvPr id="7" name="Footer Placeholder 11"/>
          <p:cNvSpPr>
            <a:spLocks noGrp="1"/>
          </p:cNvSpPr>
          <p:nvPr>
            <p:ph type="ftr" sz="quarter" idx="11"/>
          </p:nvPr>
        </p:nvSpPr>
        <p:spPr>
          <a:xfrm>
            <a:off x="1476375" y="6354763"/>
            <a:ext cx="5889625" cy="274637"/>
          </a:xfrm>
        </p:spPr>
        <p:txBody>
          <a:bodyPr/>
          <a:lstStyle>
            <a:lvl1pPr>
              <a:defRPr>
                <a:solidFill>
                  <a:schemeClr val="bg2"/>
                </a:solidFill>
              </a:defRPr>
            </a:lvl1pPr>
          </a:lstStyle>
          <a:p>
            <a:pPr>
              <a:defRPr/>
            </a:pPr>
            <a:endParaRPr lang="en-US" altLang="en-US" dirty="0"/>
          </a:p>
        </p:txBody>
      </p:sp>
    </p:spTree>
    <p:extLst>
      <p:ext uri="{BB962C8B-B14F-4D97-AF65-F5344CB8AC3E}">
        <p14:creationId xmlns:p14="http://schemas.microsoft.com/office/powerpoint/2010/main" val="3356259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355600"/>
            <a:ext cx="8435975" cy="1054100"/>
          </a:xfrm>
        </p:spPr>
        <p:txBody>
          <a:bodyPr/>
          <a:lstStyle/>
          <a:p>
            <a:r>
              <a:rPr lang="en-US"/>
              <a:t>Click to edit Master title style</a:t>
            </a:r>
          </a:p>
        </p:txBody>
      </p:sp>
      <p:sp>
        <p:nvSpPr>
          <p:cNvPr id="3" name="Table Placeholder 2"/>
          <p:cNvSpPr>
            <a:spLocks noGrp="1"/>
          </p:cNvSpPr>
          <p:nvPr>
            <p:ph type="tbl" idx="1"/>
          </p:nvPr>
        </p:nvSpPr>
        <p:spPr>
          <a:xfrm>
            <a:off x="381000" y="1719263"/>
            <a:ext cx="8407400" cy="4406900"/>
          </a:xfrm>
        </p:spPr>
        <p:txBody>
          <a:bodyPr/>
          <a:lstStyle/>
          <a:p>
            <a:pPr lvl="0"/>
            <a:endParaRPr lang="en-US" noProof="0" dirty="0"/>
          </a:p>
        </p:txBody>
      </p:sp>
      <p:sp>
        <p:nvSpPr>
          <p:cNvPr id="4" name="Footer Placeholder 4"/>
          <p:cNvSpPr>
            <a:spLocks noGrp="1"/>
          </p:cNvSpPr>
          <p:nvPr>
            <p:ph type="ftr" sz="quarter" idx="10"/>
          </p:nvPr>
        </p:nvSpPr>
        <p:spPr/>
        <p:txBody>
          <a:bodyPr/>
          <a:lstStyle>
            <a:lvl1pPr>
              <a:defRPr/>
            </a:lvl1pPr>
          </a:lstStyle>
          <a:p>
            <a:pPr>
              <a:defRPr/>
            </a:pPr>
            <a:r>
              <a:rPr lang="en-US" altLang="en-US" dirty="0"/>
              <a:t>National Resource Center for Supported Decision-Making  </a:t>
            </a:r>
            <a:br>
              <a:rPr lang="en-US" altLang="en-US" dirty="0"/>
            </a:br>
            <a:r>
              <a:rPr lang="en-US" altLang="en-US" sz="1600" dirty="0"/>
              <a:t>EVERYONE has the Right to Make Choices </a:t>
            </a:r>
          </a:p>
        </p:txBody>
      </p:sp>
      <p:sp>
        <p:nvSpPr>
          <p:cNvPr id="5" name="Slide Number Placeholder 5"/>
          <p:cNvSpPr>
            <a:spLocks noGrp="1"/>
          </p:cNvSpPr>
          <p:nvPr>
            <p:ph type="sldNum" sz="quarter" idx="11"/>
          </p:nvPr>
        </p:nvSpPr>
        <p:spPr>
          <a:ln/>
        </p:spPr>
        <p:txBody>
          <a:bodyPr/>
          <a:lstStyle>
            <a:lvl1pPr>
              <a:defRPr/>
            </a:lvl1pPr>
          </a:lstStyle>
          <a:p>
            <a:pPr>
              <a:defRPr/>
            </a:pPr>
            <a:fld id="{EB38764D-D6A2-415F-A1F7-F2FE4442CF59}" type="slidenum">
              <a:rPr lang="en-US" altLang="en-US"/>
              <a:pPr>
                <a:defRPr/>
              </a:pPr>
              <a:t>‹#›</a:t>
            </a:fld>
            <a:endParaRPr lang="en-US" altLang="en-US" dirty="0"/>
          </a:p>
        </p:txBody>
      </p:sp>
    </p:spTree>
    <p:extLst>
      <p:ext uri="{BB962C8B-B14F-4D97-AF65-F5344CB8AC3E}">
        <p14:creationId xmlns:p14="http://schemas.microsoft.com/office/powerpoint/2010/main" val="3278572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6"/>
          <p:cNvSpPr>
            <a:spLocks noGrp="1"/>
          </p:cNvSpPr>
          <p:nvPr>
            <p:ph type="dt" sz="half" idx="10"/>
          </p:nvPr>
        </p:nvSpPr>
        <p:spPr/>
        <p:txBody>
          <a:bodyPr/>
          <a:lstStyle>
            <a:lvl1pPr>
              <a:defRPr/>
            </a:lvl1pPr>
          </a:lstStyle>
          <a:p>
            <a:pPr>
              <a:defRPr/>
            </a:pPr>
            <a:fld id="{217AE570-8756-4092-BFF0-092F1F41DCC9}" type="datetime1">
              <a:rPr lang="en-US"/>
              <a:pPr>
                <a:defRPr/>
              </a:pPr>
              <a:t>5/15/2023</a:t>
            </a:fld>
            <a:endParaRPr lang="en-US" dirty="0"/>
          </a:p>
        </p:txBody>
      </p:sp>
      <p:sp>
        <p:nvSpPr>
          <p:cNvPr id="5" name="Footer Placeholder 7"/>
          <p:cNvSpPr>
            <a:spLocks noGrp="1"/>
          </p:cNvSpPr>
          <p:nvPr>
            <p:ph type="ftr" sz="quarter" idx="11"/>
          </p:nvPr>
        </p:nvSpPr>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a:ln/>
        </p:spPr>
        <p:txBody>
          <a:bodyPr/>
          <a:lstStyle>
            <a:lvl1pPr>
              <a:defRPr/>
            </a:lvl1pPr>
          </a:lstStyle>
          <a:p>
            <a:pPr>
              <a:defRPr/>
            </a:pPr>
            <a:fld id="{87652BE0-76B7-4195-9929-CB529E102B65}" type="slidenum">
              <a:rPr lang="en-US" altLang="en-US"/>
              <a:pPr>
                <a:defRPr/>
              </a:pPr>
              <a:t>‹#›</a:t>
            </a:fld>
            <a:endParaRPr lang="en-US" altLang="en-US" dirty="0"/>
          </a:p>
        </p:txBody>
      </p:sp>
    </p:spTree>
    <p:extLst>
      <p:ext uri="{BB962C8B-B14F-4D97-AF65-F5344CB8AC3E}">
        <p14:creationId xmlns:p14="http://schemas.microsoft.com/office/powerpoint/2010/main" val="2458406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a:lstStyle>
            <a:lvl1pPr>
              <a:defRPr/>
            </a:lvl1pPr>
          </a:lstStyle>
          <a:p>
            <a:pPr>
              <a:defRPr/>
            </a:pPr>
            <a:fld id="{BC4341CC-D604-421B-B60D-EE2D40C9E42D}" type="datetime1">
              <a:rPr lang="en-US"/>
              <a:pPr>
                <a:defRPr/>
              </a:pPr>
              <a:t>5/15/2023</a:t>
            </a:fld>
            <a:endParaRPr lang="en-US" dirty="0"/>
          </a:p>
        </p:txBody>
      </p:sp>
      <p:sp>
        <p:nvSpPr>
          <p:cNvPr id="5" name="Footer Placeholder 7"/>
          <p:cNvSpPr>
            <a:spLocks noGrp="1"/>
          </p:cNvSpPr>
          <p:nvPr>
            <p:ph type="ftr" sz="quarter" idx="11"/>
          </p:nvPr>
        </p:nvSpPr>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a:ln/>
        </p:spPr>
        <p:txBody>
          <a:bodyPr/>
          <a:lstStyle>
            <a:lvl1pPr>
              <a:defRPr/>
            </a:lvl1pPr>
          </a:lstStyle>
          <a:p>
            <a:pPr>
              <a:defRPr/>
            </a:pPr>
            <a:fld id="{BE76D608-6A14-45FD-B604-B8DB18497363}" type="slidenum">
              <a:rPr lang="en-US" altLang="en-US"/>
              <a:pPr>
                <a:defRPr/>
              </a:pPr>
              <a:t>‹#›</a:t>
            </a:fld>
            <a:endParaRPr lang="en-US" altLang="en-US" dirty="0"/>
          </a:p>
        </p:txBody>
      </p:sp>
    </p:spTree>
    <p:extLst>
      <p:ext uri="{BB962C8B-B14F-4D97-AF65-F5344CB8AC3E}">
        <p14:creationId xmlns:p14="http://schemas.microsoft.com/office/powerpoint/2010/main" val="255665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6"/>
          <p:cNvSpPr>
            <a:spLocks noGrp="1"/>
          </p:cNvSpPr>
          <p:nvPr>
            <p:ph type="dt" sz="half" idx="10"/>
          </p:nvPr>
        </p:nvSpPr>
        <p:spPr/>
        <p:txBody>
          <a:bodyPr/>
          <a:lstStyle>
            <a:lvl1pPr>
              <a:defRPr/>
            </a:lvl1pPr>
          </a:lstStyle>
          <a:p>
            <a:pPr>
              <a:defRPr/>
            </a:pPr>
            <a:fld id="{82DF53A3-AE08-43DF-B8A6-7E5C0431E0A1}" type="datetime1">
              <a:rPr lang="en-US"/>
              <a:pPr>
                <a:defRPr/>
              </a:pPr>
              <a:t>5/15/2023</a:t>
            </a:fld>
            <a:endParaRPr lang="en-US" dirty="0"/>
          </a:p>
        </p:txBody>
      </p:sp>
      <p:sp>
        <p:nvSpPr>
          <p:cNvPr id="5" name="Footer Placeholder 7"/>
          <p:cNvSpPr>
            <a:spLocks noGrp="1"/>
          </p:cNvSpPr>
          <p:nvPr>
            <p:ph type="ftr" sz="quarter" idx="11"/>
          </p:nvPr>
        </p:nvSpPr>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a:ln/>
        </p:spPr>
        <p:txBody>
          <a:bodyPr/>
          <a:lstStyle>
            <a:lvl1pPr>
              <a:defRPr/>
            </a:lvl1pPr>
          </a:lstStyle>
          <a:p>
            <a:pPr>
              <a:defRPr/>
            </a:pPr>
            <a:fld id="{CB8D7E07-82A0-47E8-8577-B87D4F5672E3}" type="slidenum">
              <a:rPr lang="en-US" altLang="en-US"/>
              <a:pPr>
                <a:defRPr/>
              </a:pPr>
              <a:t>‹#›</a:t>
            </a:fld>
            <a:endParaRPr lang="en-US" altLang="en-US" dirty="0"/>
          </a:p>
        </p:txBody>
      </p:sp>
    </p:spTree>
    <p:extLst>
      <p:ext uri="{BB962C8B-B14F-4D97-AF65-F5344CB8AC3E}">
        <p14:creationId xmlns:p14="http://schemas.microsoft.com/office/powerpoint/2010/main" val="53235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719263"/>
            <a:ext cx="4127500"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0900" y="1719263"/>
            <a:ext cx="4127500"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6"/>
          <p:cNvSpPr>
            <a:spLocks noGrp="1"/>
          </p:cNvSpPr>
          <p:nvPr>
            <p:ph type="dt" sz="half" idx="10"/>
          </p:nvPr>
        </p:nvSpPr>
        <p:spPr/>
        <p:txBody>
          <a:bodyPr/>
          <a:lstStyle>
            <a:lvl1pPr>
              <a:defRPr/>
            </a:lvl1pPr>
          </a:lstStyle>
          <a:p>
            <a:pPr>
              <a:defRPr/>
            </a:pPr>
            <a:fld id="{933A14DF-EA49-44FB-BCBE-D1BF54957AB8}" type="datetime1">
              <a:rPr lang="en-US"/>
              <a:pPr>
                <a:defRPr/>
              </a:pPr>
              <a:t>5/15/2023</a:t>
            </a:fld>
            <a:endParaRPr lang="en-US" dirty="0"/>
          </a:p>
        </p:txBody>
      </p:sp>
      <p:sp>
        <p:nvSpPr>
          <p:cNvPr id="6" name="Footer Placeholder 7"/>
          <p:cNvSpPr>
            <a:spLocks noGrp="1"/>
          </p:cNvSpPr>
          <p:nvPr>
            <p:ph type="ftr" sz="quarter" idx="11"/>
          </p:nvPr>
        </p:nvSpPr>
        <p:spPr/>
        <p:txBody>
          <a:bodyPr/>
          <a:lstStyle>
            <a:lvl1pPr>
              <a:defRPr/>
            </a:lvl1pPr>
          </a:lstStyle>
          <a:p>
            <a:pPr>
              <a:defRPr/>
            </a:pPr>
            <a:endParaRPr lang="en-US" altLang="en-US" dirty="0"/>
          </a:p>
        </p:txBody>
      </p:sp>
      <p:sp>
        <p:nvSpPr>
          <p:cNvPr id="7" name="Slide Number Placeholder 8"/>
          <p:cNvSpPr>
            <a:spLocks noGrp="1"/>
          </p:cNvSpPr>
          <p:nvPr>
            <p:ph type="sldNum" sz="quarter" idx="12"/>
          </p:nvPr>
        </p:nvSpPr>
        <p:spPr>
          <a:ln/>
        </p:spPr>
        <p:txBody>
          <a:bodyPr/>
          <a:lstStyle>
            <a:lvl1pPr>
              <a:defRPr/>
            </a:lvl1pPr>
          </a:lstStyle>
          <a:p>
            <a:pPr>
              <a:defRPr/>
            </a:pPr>
            <a:fld id="{C5BFBF84-3F94-451F-B533-838AE145D20B}" type="slidenum">
              <a:rPr lang="en-US" altLang="en-US"/>
              <a:pPr>
                <a:defRPr/>
              </a:pPr>
              <a:t>‹#›</a:t>
            </a:fld>
            <a:endParaRPr lang="en-US" altLang="en-US" dirty="0"/>
          </a:p>
        </p:txBody>
      </p:sp>
    </p:spTree>
    <p:extLst>
      <p:ext uri="{BB962C8B-B14F-4D97-AF65-F5344CB8AC3E}">
        <p14:creationId xmlns:p14="http://schemas.microsoft.com/office/powerpoint/2010/main" val="3502181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9A3E40FA-1A6D-4A35-9665-9BB701BC8FD2}" type="datetime1">
              <a:rPr lang="en-US"/>
              <a:pPr>
                <a:defRPr/>
              </a:pPr>
              <a:t>5/15/2023</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ltLang="en-US" dirty="0"/>
          </a:p>
        </p:txBody>
      </p:sp>
      <p:sp>
        <p:nvSpPr>
          <p:cNvPr id="9" name="Slide Number Placeholder 8"/>
          <p:cNvSpPr>
            <a:spLocks noGrp="1"/>
          </p:cNvSpPr>
          <p:nvPr>
            <p:ph type="sldNum" sz="quarter" idx="12"/>
          </p:nvPr>
        </p:nvSpPr>
        <p:spPr>
          <a:ln/>
        </p:spPr>
        <p:txBody>
          <a:bodyPr/>
          <a:lstStyle>
            <a:lvl1pPr>
              <a:defRPr/>
            </a:lvl1pPr>
          </a:lstStyle>
          <a:p>
            <a:pPr>
              <a:defRPr/>
            </a:pPr>
            <a:fld id="{991D38C5-1736-4700-929B-997C9ECB31E0}" type="slidenum">
              <a:rPr lang="en-US" altLang="en-US"/>
              <a:pPr>
                <a:defRPr/>
              </a:pPr>
              <a:t>‹#›</a:t>
            </a:fld>
            <a:endParaRPr lang="en-US" altLang="en-US" dirty="0"/>
          </a:p>
        </p:txBody>
      </p:sp>
    </p:spTree>
    <p:extLst>
      <p:ext uri="{BB962C8B-B14F-4D97-AF65-F5344CB8AC3E}">
        <p14:creationId xmlns:p14="http://schemas.microsoft.com/office/powerpoint/2010/main" val="584181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6"/>
          <p:cNvSpPr>
            <a:spLocks noGrp="1"/>
          </p:cNvSpPr>
          <p:nvPr>
            <p:ph type="dt" sz="half" idx="10"/>
          </p:nvPr>
        </p:nvSpPr>
        <p:spPr/>
        <p:txBody>
          <a:bodyPr/>
          <a:lstStyle>
            <a:lvl1pPr>
              <a:defRPr/>
            </a:lvl1pPr>
          </a:lstStyle>
          <a:p>
            <a:pPr>
              <a:defRPr/>
            </a:pPr>
            <a:fld id="{F6377305-6EB2-434B-A025-4C435E265AA6}" type="datetime1">
              <a:rPr lang="en-US"/>
              <a:pPr>
                <a:defRPr/>
              </a:pPr>
              <a:t>5/15/2023</a:t>
            </a:fld>
            <a:endParaRPr lang="en-US" dirty="0"/>
          </a:p>
        </p:txBody>
      </p:sp>
      <p:sp>
        <p:nvSpPr>
          <p:cNvPr id="4" name="Footer Placeholder 7"/>
          <p:cNvSpPr>
            <a:spLocks noGrp="1"/>
          </p:cNvSpPr>
          <p:nvPr>
            <p:ph type="ftr" sz="quarter" idx="11"/>
          </p:nvPr>
        </p:nvSpPr>
        <p:spPr/>
        <p:txBody>
          <a:bodyPr/>
          <a:lstStyle>
            <a:lvl1pPr>
              <a:defRPr/>
            </a:lvl1pPr>
          </a:lstStyle>
          <a:p>
            <a:pPr>
              <a:defRPr/>
            </a:pPr>
            <a:endParaRPr lang="en-US" altLang="en-US" dirty="0"/>
          </a:p>
        </p:txBody>
      </p:sp>
      <p:sp>
        <p:nvSpPr>
          <p:cNvPr id="5" name="Slide Number Placeholder 8"/>
          <p:cNvSpPr>
            <a:spLocks noGrp="1"/>
          </p:cNvSpPr>
          <p:nvPr>
            <p:ph type="sldNum" sz="quarter" idx="12"/>
          </p:nvPr>
        </p:nvSpPr>
        <p:spPr>
          <a:ln/>
        </p:spPr>
        <p:txBody>
          <a:bodyPr/>
          <a:lstStyle>
            <a:lvl1pPr>
              <a:defRPr/>
            </a:lvl1pPr>
          </a:lstStyle>
          <a:p>
            <a:pPr>
              <a:defRPr/>
            </a:pPr>
            <a:fld id="{22A8E423-9288-4E16-AEC9-F82EB9B038CE}" type="slidenum">
              <a:rPr lang="en-US" altLang="en-US"/>
              <a:pPr>
                <a:defRPr/>
              </a:pPr>
              <a:t>‹#›</a:t>
            </a:fld>
            <a:endParaRPr lang="en-US" altLang="en-US" dirty="0"/>
          </a:p>
        </p:txBody>
      </p:sp>
    </p:spTree>
    <p:extLst>
      <p:ext uri="{BB962C8B-B14F-4D97-AF65-F5344CB8AC3E}">
        <p14:creationId xmlns:p14="http://schemas.microsoft.com/office/powerpoint/2010/main" val="16288691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6"/>
          <p:cNvSpPr>
            <a:spLocks noGrp="1"/>
          </p:cNvSpPr>
          <p:nvPr>
            <p:ph type="dt" sz="half" idx="10"/>
          </p:nvPr>
        </p:nvSpPr>
        <p:spPr/>
        <p:txBody>
          <a:bodyPr/>
          <a:lstStyle>
            <a:lvl1pPr>
              <a:defRPr/>
            </a:lvl1pPr>
          </a:lstStyle>
          <a:p>
            <a:pPr>
              <a:defRPr/>
            </a:pPr>
            <a:fld id="{D5FB0A98-7C07-4A47-BABC-EC81B7710E4E}" type="datetime1">
              <a:rPr lang="en-US"/>
              <a:pPr>
                <a:defRPr/>
              </a:pPr>
              <a:t>5/15/2023</a:t>
            </a:fld>
            <a:endParaRPr lang="en-US" dirty="0"/>
          </a:p>
        </p:txBody>
      </p:sp>
      <p:sp>
        <p:nvSpPr>
          <p:cNvPr id="3" name="Footer Placeholder 7"/>
          <p:cNvSpPr>
            <a:spLocks noGrp="1"/>
          </p:cNvSpPr>
          <p:nvPr>
            <p:ph type="ftr" sz="quarter" idx="11"/>
          </p:nvPr>
        </p:nvSpPr>
        <p:spPr/>
        <p:txBody>
          <a:bodyPr/>
          <a:lstStyle>
            <a:lvl1pPr>
              <a:defRPr/>
            </a:lvl1pPr>
          </a:lstStyle>
          <a:p>
            <a:pPr>
              <a:defRPr/>
            </a:pPr>
            <a:endParaRPr lang="en-US" altLang="en-US" dirty="0"/>
          </a:p>
        </p:txBody>
      </p:sp>
      <p:sp>
        <p:nvSpPr>
          <p:cNvPr id="4" name="Slide Number Placeholder 8"/>
          <p:cNvSpPr>
            <a:spLocks noGrp="1"/>
          </p:cNvSpPr>
          <p:nvPr>
            <p:ph type="sldNum" sz="quarter" idx="12"/>
          </p:nvPr>
        </p:nvSpPr>
        <p:spPr>
          <a:ln/>
        </p:spPr>
        <p:txBody>
          <a:bodyPr/>
          <a:lstStyle>
            <a:lvl1pPr>
              <a:defRPr/>
            </a:lvl1pPr>
          </a:lstStyle>
          <a:p>
            <a:pPr>
              <a:defRPr/>
            </a:pPr>
            <a:fld id="{F3B22F5D-C277-4B73-8234-4678CD1D8F1C}" type="slidenum">
              <a:rPr lang="en-US" altLang="en-US"/>
              <a:pPr>
                <a:defRPr/>
              </a:pPr>
              <a:t>‹#›</a:t>
            </a:fld>
            <a:endParaRPr lang="en-US" altLang="en-US" dirty="0"/>
          </a:p>
        </p:txBody>
      </p:sp>
    </p:spTree>
    <p:extLst>
      <p:ext uri="{BB962C8B-B14F-4D97-AF65-F5344CB8AC3E}">
        <p14:creationId xmlns:p14="http://schemas.microsoft.com/office/powerpoint/2010/main" val="3171117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6"/>
          <p:cNvSpPr>
            <a:spLocks noGrp="1"/>
          </p:cNvSpPr>
          <p:nvPr>
            <p:ph type="dt" sz="half" idx="10"/>
          </p:nvPr>
        </p:nvSpPr>
        <p:spPr/>
        <p:txBody>
          <a:bodyPr/>
          <a:lstStyle>
            <a:lvl1pPr>
              <a:defRPr/>
            </a:lvl1pPr>
          </a:lstStyle>
          <a:p>
            <a:pPr>
              <a:defRPr/>
            </a:pPr>
            <a:fld id="{FD9572DB-AA0C-4CD8-8F79-B9A9CCD664A5}" type="datetime1">
              <a:rPr lang="en-US"/>
              <a:pPr>
                <a:defRPr/>
              </a:pPr>
              <a:t>5/15/2023</a:t>
            </a:fld>
            <a:endParaRPr lang="en-US" dirty="0"/>
          </a:p>
        </p:txBody>
      </p:sp>
      <p:sp>
        <p:nvSpPr>
          <p:cNvPr id="6" name="Footer Placeholder 7"/>
          <p:cNvSpPr>
            <a:spLocks noGrp="1"/>
          </p:cNvSpPr>
          <p:nvPr>
            <p:ph type="ftr" sz="quarter" idx="11"/>
          </p:nvPr>
        </p:nvSpPr>
        <p:spPr/>
        <p:txBody>
          <a:bodyPr/>
          <a:lstStyle>
            <a:lvl1pPr>
              <a:defRPr/>
            </a:lvl1pPr>
          </a:lstStyle>
          <a:p>
            <a:pPr>
              <a:defRPr/>
            </a:pPr>
            <a:endParaRPr lang="en-US" altLang="en-US" dirty="0"/>
          </a:p>
        </p:txBody>
      </p:sp>
      <p:sp>
        <p:nvSpPr>
          <p:cNvPr id="7" name="Slide Number Placeholder 8"/>
          <p:cNvSpPr>
            <a:spLocks noGrp="1"/>
          </p:cNvSpPr>
          <p:nvPr>
            <p:ph type="sldNum" sz="quarter" idx="12"/>
          </p:nvPr>
        </p:nvSpPr>
        <p:spPr>
          <a:ln/>
        </p:spPr>
        <p:txBody>
          <a:bodyPr/>
          <a:lstStyle>
            <a:lvl1pPr>
              <a:defRPr/>
            </a:lvl1pPr>
          </a:lstStyle>
          <a:p>
            <a:pPr>
              <a:defRPr/>
            </a:pPr>
            <a:fld id="{124B13CD-48E9-4192-84A7-22D960BB6965}" type="slidenum">
              <a:rPr lang="en-US" altLang="en-US"/>
              <a:pPr>
                <a:defRPr/>
              </a:pPr>
              <a:t>‹#›</a:t>
            </a:fld>
            <a:endParaRPr lang="en-US" altLang="en-US" dirty="0"/>
          </a:p>
        </p:txBody>
      </p:sp>
    </p:spTree>
    <p:extLst>
      <p:ext uri="{BB962C8B-B14F-4D97-AF65-F5344CB8AC3E}">
        <p14:creationId xmlns:p14="http://schemas.microsoft.com/office/powerpoint/2010/main" val="29996497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6"/>
          <p:cNvSpPr>
            <a:spLocks noGrp="1"/>
          </p:cNvSpPr>
          <p:nvPr>
            <p:ph type="dt" sz="half" idx="10"/>
          </p:nvPr>
        </p:nvSpPr>
        <p:spPr/>
        <p:txBody>
          <a:bodyPr/>
          <a:lstStyle>
            <a:lvl1pPr>
              <a:defRPr/>
            </a:lvl1pPr>
          </a:lstStyle>
          <a:p>
            <a:pPr>
              <a:defRPr/>
            </a:pPr>
            <a:fld id="{F1F79636-551D-4CF0-9538-4B5B8AA132C0}" type="datetime1">
              <a:rPr lang="en-US"/>
              <a:pPr>
                <a:defRPr/>
              </a:pPr>
              <a:t>5/15/2023</a:t>
            </a:fld>
            <a:endParaRPr lang="en-US" dirty="0"/>
          </a:p>
        </p:txBody>
      </p:sp>
      <p:sp>
        <p:nvSpPr>
          <p:cNvPr id="6" name="Footer Placeholder 7"/>
          <p:cNvSpPr>
            <a:spLocks noGrp="1"/>
          </p:cNvSpPr>
          <p:nvPr>
            <p:ph type="ftr" sz="quarter" idx="11"/>
          </p:nvPr>
        </p:nvSpPr>
        <p:spPr/>
        <p:txBody>
          <a:bodyPr/>
          <a:lstStyle>
            <a:lvl1pPr>
              <a:defRPr/>
            </a:lvl1pPr>
          </a:lstStyle>
          <a:p>
            <a:pPr>
              <a:defRPr/>
            </a:pPr>
            <a:endParaRPr lang="en-US" altLang="en-US" dirty="0"/>
          </a:p>
        </p:txBody>
      </p:sp>
      <p:sp>
        <p:nvSpPr>
          <p:cNvPr id="7" name="Slide Number Placeholder 8"/>
          <p:cNvSpPr>
            <a:spLocks noGrp="1"/>
          </p:cNvSpPr>
          <p:nvPr>
            <p:ph type="sldNum" sz="quarter" idx="12"/>
          </p:nvPr>
        </p:nvSpPr>
        <p:spPr>
          <a:ln/>
        </p:spPr>
        <p:txBody>
          <a:bodyPr/>
          <a:lstStyle>
            <a:lvl1pPr>
              <a:defRPr/>
            </a:lvl1pPr>
          </a:lstStyle>
          <a:p>
            <a:pPr>
              <a:defRPr/>
            </a:pPr>
            <a:fld id="{A770F322-98F2-4224-A2A0-1567CA495BFA}" type="slidenum">
              <a:rPr lang="en-US" altLang="en-US"/>
              <a:pPr>
                <a:defRPr/>
              </a:pPr>
              <a:t>‹#›</a:t>
            </a:fld>
            <a:endParaRPr lang="en-US" altLang="en-US" dirty="0"/>
          </a:p>
        </p:txBody>
      </p:sp>
    </p:spTree>
    <p:extLst>
      <p:ext uri="{BB962C8B-B14F-4D97-AF65-F5344CB8AC3E}">
        <p14:creationId xmlns:p14="http://schemas.microsoft.com/office/powerpoint/2010/main" val="199474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42138" y="6219825"/>
            <a:ext cx="2201862"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
        <p:nvSpPr>
          <p:cNvPr id="11" name="Date Placeholder 6"/>
          <p:cNvSpPr>
            <a:spLocks noGrp="1"/>
          </p:cNvSpPr>
          <p:nvPr>
            <p:ph type="dt" sz="half" idx="10"/>
          </p:nvPr>
        </p:nvSpPr>
        <p:spPr>
          <a:xfrm>
            <a:off x="371475" y="6356350"/>
            <a:ext cx="2133600" cy="274638"/>
          </a:xfrm>
          <a:prstGeom prst="rect">
            <a:avLst/>
          </a:prstGeom>
        </p:spPr>
        <p:txBody>
          <a:bodyPr/>
          <a:lstStyle>
            <a:lvl1pPr eaLnBrk="1" fontAlgn="auto" hangingPunct="1">
              <a:spcBef>
                <a:spcPts val="0"/>
              </a:spcBef>
              <a:spcAft>
                <a:spcPts val="0"/>
              </a:spcAft>
              <a:defRPr>
                <a:latin typeface="+mn-lt"/>
                <a:cs typeface="+mn-cs"/>
              </a:defRPr>
            </a:lvl1pPr>
          </a:lstStyle>
          <a:p>
            <a:pPr>
              <a:defRPr/>
            </a:pPr>
            <a:fld id="{AEB33658-56D5-4886-AB39-E18B281C3F2F}" type="datetime1">
              <a:rPr lang="en-US"/>
              <a:pPr>
                <a:defRPr/>
              </a:pPr>
              <a:t>5/15/2023</a:t>
            </a:fld>
            <a:endParaRPr lang="en-US" dirty="0"/>
          </a:p>
        </p:txBody>
      </p:sp>
      <p:sp>
        <p:nvSpPr>
          <p:cNvPr id="12" name="Footer Placeholder 7"/>
          <p:cNvSpPr>
            <a:spLocks noGrp="1"/>
          </p:cNvSpPr>
          <p:nvPr>
            <p:ph type="ftr" sz="quarter" idx="11"/>
          </p:nvPr>
        </p:nvSpPr>
        <p:spPr>
          <a:xfrm>
            <a:off x="1476375" y="6354763"/>
            <a:ext cx="5889625" cy="274637"/>
          </a:xfrm>
        </p:spPr>
        <p:txBody>
          <a:bodyPr/>
          <a:lstStyle>
            <a:lvl1pPr>
              <a:defRPr>
                <a:solidFill>
                  <a:schemeClr val="tx2"/>
                </a:solidFill>
              </a:defRPr>
            </a:lvl1pPr>
          </a:lstStyle>
          <a:p>
            <a:pPr>
              <a:defRPr/>
            </a:pPr>
            <a:endParaRPr lang="en-US" altLang="en-US" dirty="0"/>
          </a:p>
        </p:txBody>
      </p:sp>
      <p:sp>
        <p:nvSpPr>
          <p:cNvPr id="13" name="Slide Number Placeholder 8"/>
          <p:cNvSpPr>
            <a:spLocks noGrp="1"/>
          </p:cNvSpPr>
          <p:nvPr>
            <p:ph type="sldNum" sz="quarter" idx="12"/>
          </p:nvPr>
        </p:nvSpPr>
        <p:spPr>
          <a:xfrm>
            <a:off x="152400" y="6194425"/>
            <a:ext cx="744538" cy="434975"/>
          </a:xfrm>
        </p:spPr>
        <p:txBody>
          <a:bodyPr/>
          <a:lstStyle>
            <a:lvl1pPr>
              <a:defRPr sz="1100">
                <a:solidFill>
                  <a:schemeClr val="tx2"/>
                </a:solidFill>
              </a:defRPr>
            </a:lvl1pPr>
          </a:lstStyle>
          <a:p>
            <a:pPr>
              <a:defRPr/>
            </a:pPr>
            <a:fld id="{8B444C5D-40CC-408A-ABFE-C4B6375279D2}" type="slidenum">
              <a:rPr lang="en-US" altLang="en-US"/>
              <a:pPr>
                <a:defRPr/>
              </a:pPr>
              <a:t>‹#›</a:t>
            </a:fld>
            <a:endParaRPr lang="en-US" altLang="en-US" dirty="0"/>
          </a:p>
        </p:txBody>
      </p:sp>
    </p:spTree>
    <p:extLst>
      <p:ext uri="{BB962C8B-B14F-4D97-AF65-F5344CB8AC3E}">
        <p14:creationId xmlns:p14="http://schemas.microsoft.com/office/powerpoint/2010/main" val="14866648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a:lstStyle>
            <a:lvl1pPr>
              <a:defRPr/>
            </a:lvl1pPr>
          </a:lstStyle>
          <a:p>
            <a:pPr>
              <a:defRPr/>
            </a:pPr>
            <a:fld id="{24BAC3CC-4354-4349-B9BB-A8C1EDC72626}" type="datetime1">
              <a:rPr lang="en-US"/>
              <a:pPr>
                <a:defRPr/>
              </a:pPr>
              <a:t>5/15/2023</a:t>
            </a:fld>
            <a:endParaRPr lang="en-US" dirty="0"/>
          </a:p>
        </p:txBody>
      </p:sp>
      <p:sp>
        <p:nvSpPr>
          <p:cNvPr id="5" name="Footer Placeholder 7"/>
          <p:cNvSpPr>
            <a:spLocks noGrp="1"/>
          </p:cNvSpPr>
          <p:nvPr>
            <p:ph type="ftr" sz="quarter" idx="11"/>
          </p:nvPr>
        </p:nvSpPr>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a:ln/>
        </p:spPr>
        <p:txBody>
          <a:bodyPr/>
          <a:lstStyle>
            <a:lvl1pPr>
              <a:defRPr/>
            </a:lvl1pPr>
          </a:lstStyle>
          <a:p>
            <a:pPr>
              <a:defRPr/>
            </a:pPr>
            <a:fld id="{3A421897-2A33-4D4C-87E5-83DA078C7BB9}" type="slidenum">
              <a:rPr lang="en-US" altLang="en-US"/>
              <a:pPr>
                <a:defRPr/>
              </a:pPr>
              <a:t>‹#›</a:t>
            </a:fld>
            <a:endParaRPr lang="en-US" altLang="en-US" dirty="0"/>
          </a:p>
        </p:txBody>
      </p:sp>
    </p:spTree>
    <p:extLst>
      <p:ext uri="{BB962C8B-B14F-4D97-AF65-F5344CB8AC3E}">
        <p14:creationId xmlns:p14="http://schemas.microsoft.com/office/powerpoint/2010/main" val="37874063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8775" y="355600"/>
            <a:ext cx="2108200" cy="5770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355600"/>
            <a:ext cx="6175375" cy="5770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a:lstStyle>
            <a:lvl1pPr>
              <a:defRPr/>
            </a:lvl1pPr>
          </a:lstStyle>
          <a:p>
            <a:pPr>
              <a:defRPr/>
            </a:pPr>
            <a:fld id="{C1C14D5A-5E87-44D4-B172-067F8704B4E8}" type="datetime1">
              <a:rPr lang="en-US"/>
              <a:pPr>
                <a:defRPr/>
              </a:pPr>
              <a:t>5/15/2023</a:t>
            </a:fld>
            <a:endParaRPr lang="en-US" dirty="0"/>
          </a:p>
        </p:txBody>
      </p:sp>
      <p:sp>
        <p:nvSpPr>
          <p:cNvPr id="5" name="Footer Placeholder 7"/>
          <p:cNvSpPr>
            <a:spLocks noGrp="1"/>
          </p:cNvSpPr>
          <p:nvPr>
            <p:ph type="ftr" sz="quarter" idx="11"/>
          </p:nvPr>
        </p:nvSpPr>
        <p:spPr/>
        <p:txBody>
          <a:bodyPr/>
          <a:lstStyle>
            <a:lvl1pPr>
              <a:defRPr/>
            </a:lvl1pPr>
          </a:lstStyle>
          <a:p>
            <a:pPr>
              <a:defRPr/>
            </a:pPr>
            <a:endParaRPr lang="en-US" altLang="en-US" dirty="0"/>
          </a:p>
        </p:txBody>
      </p:sp>
      <p:sp>
        <p:nvSpPr>
          <p:cNvPr id="6" name="Slide Number Placeholder 8"/>
          <p:cNvSpPr>
            <a:spLocks noGrp="1"/>
          </p:cNvSpPr>
          <p:nvPr>
            <p:ph type="sldNum" sz="quarter" idx="12"/>
          </p:nvPr>
        </p:nvSpPr>
        <p:spPr>
          <a:ln/>
        </p:spPr>
        <p:txBody>
          <a:bodyPr/>
          <a:lstStyle>
            <a:lvl1pPr>
              <a:defRPr/>
            </a:lvl1pPr>
          </a:lstStyle>
          <a:p>
            <a:pPr>
              <a:defRPr/>
            </a:pPr>
            <a:fld id="{6BAFD092-4700-462A-B8D7-E0D6257C1633}" type="slidenum">
              <a:rPr lang="en-US" altLang="en-US"/>
              <a:pPr>
                <a:defRPr/>
              </a:pPr>
              <a:t>‹#›</a:t>
            </a:fld>
            <a:endParaRPr lang="en-US" altLang="en-US" dirty="0"/>
          </a:p>
        </p:txBody>
      </p:sp>
    </p:spTree>
    <p:extLst>
      <p:ext uri="{BB962C8B-B14F-4D97-AF65-F5344CB8AC3E}">
        <p14:creationId xmlns:p14="http://schemas.microsoft.com/office/powerpoint/2010/main" val="3101652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Date Placeholder 1"/>
          <p:cNvSpPr>
            <a:spLocks noGrp="1"/>
          </p:cNvSpPr>
          <p:nvPr>
            <p:ph type="dt" sz="half" idx="10"/>
          </p:nvPr>
        </p:nvSpPr>
        <p:spPr>
          <a:xfrm>
            <a:off x="371475" y="6356350"/>
            <a:ext cx="2133600" cy="274638"/>
          </a:xfrm>
          <a:prstGeom prst="rect">
            <a:avLst/>
          </a:prstGeom>
        </p:spPr>
        <p:txBody>
          <a:bodyPr/>
          <a:lstStyle>
            <a:lvl1pPr eaLnBrk="1" fontAlgn="auto" hangingPunct="1">
              <a:spcBef>
                <a:spcPts val="0"/>
              </a:spcBef>
              <a:spcAft>
                <a:spcPts val="0"/>
              </a:spcAft>
              <a:defRPr>
                <a:latin typeface="+mn-lt"/>
                <a:cs typeface="+mn-cs"/>
              </a:defRPr>
            </a:lvl1pPr>
          </a:lstStyle>
          <a:p>
            <a:pPr>
              <a:defRPr/>
            </a:pPr>
            <a:fld id="{6B3A3630-B638-4294-BB91-4F423E0DE277}" type="datetime1">
              <a:rPr lang="en-US"/>
              <a:pPr>
                <a:defRPr/>
              </a:pPr>
              <a:t>5/15/2023</a:t>
            </a:fld>
            <a:endParaRPr lang="en-US" dirty="0"/>
          </a:p>
        </p:txBody>
      </p:sp>
      <p:sp>
        <p:nvSpPr>
          <p:cNvPr id="4" name="Footer Placeholder 2"/>
          <p:cNvSpPr>
            <a:spLocks noGrp="1"/>
          </p:cNvSpPr>
          <p:nvPr>
            <p:ph type="ftr" sz="quarter" idx="11"/>
          </p:nvPr>
        </p:nvSpPr>
        <p:spPr>
          <a:xfrm>
            <a:off x="1476375" y="6354763"/>
            <a:ext cx="5889625" cy="274637"/>
          </a:xfrm>
        </p:spPr>
        <p:txBody>
          <a:bodyPr/>
          <a:lstStyle>
            <a:lvl1pPr>
              <a:defRPr>
                <a:solidFill>
                  <a:schemeClr val="tx2"/>
                </a:solidFill>
              </a:defRPr>
            </a:lvl1pPr>
          </a:lstStyle>
          <a:p>
            <a:pPr>
              <a:defRPr/>
            </a:pPr>
            <a:endParaRPr lang="en-US" altLang="en-US" dirty="0"/>
          </a:p>
        </p:txBody>
      </p:sp>
      <p:sp>
        <p:nvSpPr>
          <p:cNvPr id="5" name="Slide Number Placeholder 3"/>
          <p:cNvSpPr>
            <a:spLocks noGrp="1"/>
          </p:cNvSpPr>
          <p:nvPr>
            <p:ph type="sldNum" sz="quarter" idx="12"/>
          </p:nvPr>
        </p:nvSpPr>
        <p:spPr>
          <a:xfrm>
            <a:off x="152400" y="6194425"/>
            <a:ext cx="744538" cy="434975"/>
          </a:xfrm>
        </p:spPr>
        <p:txBody>
          <a:bodyPr/>
          <a:lstStyle>
            <a:lvl1pPr>
              <a:defRPr sz="1100">
                <a:solidFill>
                  <a:schemeClr val="tx2"/>
                </a:solidFill>
              </a:defRPr>
            </a:lvl1pPr>
          </a:lstStyle>
          <a:p>
            <a:pPr>
              <a:defRPr/>
            </a:pPr>
            <a:fld id="{C7975DAF-6191-48A4-BE8F-03F147697808}" type="slidenum">
              <a:rPr lang="en-US" altLang="en-US"/>
              <a:pPr>
                <a:defRPr/>
              </a:pPr>
              <a:t>‹#›</a:t>
            </a:fld>
            <a:endParaRPr lang="en-US" altLang="en-US" dirty="0"/>
          </a:p>
        </p:txBody>
      </p:sp>
    </p:spTree>
    <p:extLst>
      <p:ext uri="{BB962C8B-B14F-4D97-AF65-F5344CB8AC3E}">
        <p14:creationId xmlns:p14="http://schemas.microsoft.com/office/powerpoint/2010/main" val="176362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7"/>
          <p:cNvSpPr/>
          <p:nvPr/>
        </p:nvSpPr>
        <p:spPr>
          <a:xfrm>
            <a:off x="7010400" y="150813"/>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7"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8" name="Date Placeholder 4"/>
          <p:cNvSpPr>
            <a:spLocks noGrp="1"/>
          </p:cNvSpPr>
          <p:nvPr>
            <p:ph type="dt" sz="half" idx="10"/>
          </p:nvPr>
        </p:nvSpPr>
        <p:spPr>
          <a:xfrm>
            <a:off x="371475" y="6356350"/>
            <a:ext cx="2133600" cy="274638"/>
          </a:xfrm>
          <a:prstGeom prst="rect">
            <a:avLst/>
          </a:prstGeom>
        </p:spPr>
        <p:txBody>
          <a:bodyPr/>
          <a:lstStyle>
            <a:lvl1pPr eaLnBrk="1" fontAlgn="auto" hangingPunct="1">
              <a:spcBef>
                <a:spcPts val="0"/>
              </a:spcBef>
              <a:spcAft>
                <a:spcPts val="0"/>
              </a:spcAft>
              <a:defRPr>
                <a:latin typeface="+mn-lt"/>
                <a:cs typeface="+mn-cs"/>
              </a:defRPr>
            </a:lvl1pPr>
          </a:lstStyle>
          <a:p>
            <a:pPr>
              <a:defRPr/>
            </a:pPr>
            <a:fld id="{09EC49F5-FC51-4A9C-A1E5-C5B076CCB9C4}" type="datetime1">
              <a:rPr lang="en-US"/>
              <a:pPr>
                <a:defRPr/>
              </a:pPr>
              <a:t>5/15/2023</a:t>
            </a:fld>
            <a:endParaRPr lang="en-US" dirty="0"/>
          </a:p>
        </p:txBody>
      </p:sp>
      <p:sp>
        <p:nvSpPr>
          <p:cNvPr id="9" name="Footer Placeholder 5"/>
          <p:cNvSpPr>
            <a:spLocks noGrp="1"/>
          </p:cNvSpPr>
          <p:nvPr>
            <p:ph type="ftr" sz="quarter" idx="11"/>
          </p:nvPr>
        </p:nvSpPr>
        <p:spPr>
          <a:xfrm>
            <a:off x="1476375" y="6354763"/>
            <a:ext cx="5889625" cy="274637"/>
          </a:xfrm>
        </p:spPr>
        <p:txBody>
          <a:bodyPr/>
          <a:lstStyle>
            <a:lvl1pPr>
              <a:defRPr>
                <a:solidFill>
                  <a:schemeClr val="tx2"/>
                </a:solidFill>
              </a:defRPr>
            </a:lvl1pPr>
          </a:lstStyle>
          <a:p>
            <a:pPr>
              <a:defRPr/>
            </a:pPr>
            <a:endParaRPr lang="en-US" altLang="en-US" dirty="0"/>
          </a:p>
        </p:txBody>
      </p:sp>
      <p:sp>
        <p:nvSpPr>
          <p:cNvPr id="10" name="Slide Number Placeholder 6"/>
          <p:cNvSpPr>
            <a:spLocks noGrp="1"/>
          </p:cNvSpPr>
          <p:nvPr>
            <p:ph type="sldNum" sz="quarter" idx="12"/>
          </p:nvPr>
        </p:nvSpPr>
        <p:spPr>
          <a:xfrm>
            <a:off x="152400" y="6194425"/>
            <a:ext cx="744538" cy="434975"/>
          </a:xfrm>
        </p:spPr>
        <p:txBody>
          <a:bodyPr/>
          <a:lstStyle>
            <a:lvl1pPr>
              <a:defRPr sz="1100">
                <a:solidFill>
                  <a:srgbClr val="FFFFFF"/>
                </a:solidFill>
              </a:defRPr>
            </a:lvl1pPr>
          </a:lstStyle>
          <a:p>
            <a:pPr>
              <a:defRPr/>
            </a:pPr>
            <a:fld id="{EE1881FE-C2D7-4130-996D-F10A3E26FCF5}" type="slidenum">
              <a:rPr lang="en-US" altLang="en-US"/>
              <a:pPr>
                <a:defRPr/>
              </a:pPr>
              <a:t>‹#›</a:t>
            </a:fld>
            <a:endParaRPr lang="en-US" altLang="en-US" dirty="0"/>
          </a:p>
        </p:txBody>
      </p:sp>
    </p:spTree>
    <p:extLst>
      <p:ext uri="{BB962C8B-B14F-4D97-AF65-F5344CB8AC3E}">
        <p14:creationId xmlns:p14="http://schemas.microsoft.com/office/powerpoint/2010/main" val="413077028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6" name="Rectangle 8"/>
          <p:cNvSpPr/>
          <p:nvPr/>
        </p:nvSpPr>
        <p:spPr>
          <a:xfrm>
            <a:off x="7010400" y="150813"/>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
        <p:nvSpPr>
          <p:cNvPr id="7" name="Date Placeholder 4"/>
          <p:cNvSpPr>
            <a:spLocks noGrp="1"/>
          </p:cNvSpPr>
          <p:nvPr>
            <p:ph type="dt" sz="half" idx="10"/>
          </p:nvPr>
        </p:nvSpPr>
        <p:spPr>
          <a:xfrm>
            <a:off x="371475" y="6356350"/>
            <a:ext cx="2133600" cy="274638"/>
          </a:xfrm>
          <a:prstGeom prst="rect">
            <a:avLst/>
          </a:prstGeom>
        </p:spPr>
        <p:txBody>
          <a:bodyPr/>
          <a:lstStyle>
            <a:lvl1pPr eaLnBrk="1" fontAlgn="auto" hangingPunct="1">
              <a:spcBef>
                <a:spcPts val="0"/>
              </a:spcBef>
              <a:spcAft>
                <a:spcPts val="0"/>
              </a:spcAft>
              <a:defRPr>
                <a:latin typeface="+mn-lt"/>
                <a:cs typeface="+mn-cs"/>
              </a:defRPr>
            </a:lvl1pPr>
          </a:lstStyle>
          <a:p>
            <a:pPr>
              <a:defRPr/>
            </a:pPr>
            <a:fld id="{602EAF2E-8E60-4400-8C49-D5B206E66935}" type="datetime1">
              <a:rPr lang="en-US"/>
              <a:pPr>
                <a:defRPr/>
              </a:pPr>
              <a:t>5/15/2023</a:t>
            </a:fld>
            <a:endParaRPr lang="en-US" dirty="0"/>
          </a:p>
        </p:txBody>
      </p:sp>
      <p:sp>
        <p:nvSpPr>
          <p:cNvPr id="8" name="Footer Placeholder 5"/>
          <p:cNvSpPr>
            <a:spLocks noGrp="1"/>
          </p:cNvSpPr>
          <p:nvPr>
            <p:ph type="ftr" sz="quarter" idx="11"/>
          </p:nvPr>
        </p:nvSpPr>
        <p:spPr>
          <a:xfrm>
            <a:off x="1476375" y="6354763"/>
            <a:ext cx="5889625" cy="274637"/>
          </a:xfrm>
        </p:spPr>
        <p:txBody>
          <a:bodyPr/>
          <a:lstStyle>
            <a:lvl1pPr>
              <a:defRPr>
                <a:solidFill>
                  <a:schemeClr val="tx2"/>
                </a:solidFill>
              </a:defRPr>
            </a:lvl1pPr>
          </a:lstStyle>
          <a:p>
            <a:pPr>
              <a:defRPr/>
            </a:pPr>
            <a:endParaRPr lang="en-US" altLang="en-US" dirty="0"/>
          </a:p>
        </p:txBody>
      </p:sp>
      <p:sp>
        <p:nvSpPr>
          <p:cNvPr id="9" name="Slide Number Placeholder 6"/>
          <p:cNvSpPr>
            <a:spLocks noGrp="1"/>
          </p:cNvSpPr>
          <p:nvPr>
            <p:ph type="sldNum" sz="quarter" idx="12"/>
          </p:nvPr>
        </p:nvSpPr>
        <p:spPr>
          <a:xfrm>
            <a:off x="152400" y="6194425"/>
            <a:ext cx="744538" cy="434975"/>
          </a:xfrm>
        </p:spPr>
        <p:txBody>
          <a:bodyPr/>
          <a:lstStyle>
            <a:lvl1pPr>
              <a:defRPr sz="1100">
                <a:solidFill>
                  <a:schemeClr val="tx2"/>
                </a:solidFill>
              </a:defRPr>
            </a:lvl1pPr>
          </a:lstStyle>
          <a:p>
            <a:pPr>
              <a:defRPr/>
            </a:pPr>
            <a:fld id="{733BFD44-8EB1-4D7E-9522-0434F1C88E7A}" type="slidenum">
              <a:rPr lang="en-US" altLang="en-US"/>
              <a:pPr>
                <a:defRPr/>
              </a:pPr>
              <a:t>‹#›</a:t>
            </a:fld>
            <a:endParaRPr lang="en-US" altLang="en-US" dirty="0"/>
          </a:p>
        </p:txBody>
      </p:sp>
    </p:spTree>
    <p:extLst>
      <p:ext uri="{BB962C8B-B14F-4D97-AF65-F5344CB8AC3E}">
        <p14:creationId xmlns:p14="http://schemas.microsoft.com/office/powerpoint/2010/main" val="1497926717"/>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152400" y="147638"/>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p:cNvSpPr/>
          <p:nvPr/>
        </p:nvSpPr>
        <p:spPr>
          <a:xfrm>
            <a:off x="7010400" y="147638"/>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a:xfrm>
            <a:off x="371475" y="6356350"/>
            <a:ext cx="2133600" cy="274638"/>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5EE04F-4E8A-44F8-8CE2-8A735FD26C2A}" type="datetime1">
              <a:rPr lang="en-US"/>
              <a:pPr>
                <a:defRPr/>
              </a:pPr>
              <a:t>5/15/2023</a:t>
            </a:fld>
            <a:endParaRPr lang="en-US" dirty="0"/>
          </a:p>
        </p:txBody>
      </p:sp>
      <p:sp>
        <p:nvSpPr>
          <p:cNvPr id="7" name="Footer Placeholder 4"/>
          <p:cNvSpPr>
            <a:spLocks noGrp="1"/>
          </p:cNvSpPr>
          <p:nvPr>
            <p:ph type="ftr" sz="quarter" idx="11"/>
          </p:nvPr>
        </p:nvSpPr>
        <p:spPr>
          <a:xfrm>
            <a:off x="1476375" y="6354763"/>
            <a:ext cx="5889625" cy="274637"/>
          </a:xfrm>
        </p:spPr>
        <p:txBody>
          <a:bodyPr/>
          <a:lstStyle>
            <a:lvl1pPr>
              <a:defRPr>
                <a:solidFill>
                  <a:schemeClr val="tx2"/>
                </a:solidFill>
              </a:defRPr>
            </a:lvl1pPr>
          </a:lstStyle>
          <a:p>
            <a:pPr>
              <a:defRPr/>
            </a:pPr>
            <a:endParaRPr lang="en-US" altLang="en-US" dirty="0"/>
          </a:p>
        </p:txBody>
      </p:sp>
      <p:sp>
        <p:nvSpPr>
          <p:cNvPr id="8" name="Slide Number Placeholder 5"/>
          <p:cNvSpPr>
            <a:spLocks noGrp="1"/>
          </p:cNvSpPr>
          <p:nvPr>
            <p:ph type="sldNum" sz="quarter" idx="12"/>
          </p:nvPr>
        </p:nvSpPr>
        <p:spPr>
          <a:xfrm>
            <a:off x="152400" y="6194425"/>
            <a:ext cx="744538" cy="434975"/>
          </a:xfrm>
        </p:spPr>
        <p:txBody>
          <a:bodyPr/>
          <a:lstStyle>
            <a:lvl1pPr>
              <a:defRPr sz="1100">
                <a:solidFill>
                  <a:schemeClr val="bg2"/>
                </a:solidFill>
              </a:defRPr>
            </a:lvl1pPr>
          </a:lstStyle>
          <a:p>
            <a:pPr>
              <a:defRPr/>
            </a:pPr>
            <a:fld id="{B69294AF-AA72-4D21-BACE-C505D5B383DD}" type="slidenum">
              <a:rPr lang="en-US" altLang="en-US"/>
              <a:pPr>
                <a:defRPr/>
              </a:pPr>
              <a:t>‹#›</a:t>
            </a:fld>
            <a:endParaRPr lang="en-US" altLang="en-US" dirty="0"/>
          </a:p>
        </p:txBody>
      </p:sp>
    </p:spTree>
    <p:extLst>
      <p:ext uri="{BB962C8B-B14F-4D97-AF65-F5344CB8AC3E}">
        <p14:creationId xmlns:p14="http://schemas.microsoft.com/office/powerpoint/2010/main" val="857383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55600"/>
            <a:ext cx="8435975" cy="1054100"/>
          </a:xfrm>
        </p:spPr>
        <p:txBody>
          <a:bodyPr/>
          <a:lstStyle/>
          <a:p>
            <a:r>
              <a:rPr lang="en-US"/>
              <a:t>Click to edit Master title style</a:t>
            </a:r>
          </a:p>
        </p:txBody>
      </p:sp>
      <p:sp>
        <p:nvSpPr>
          <p:cNvPr id="3" name="Content Placeholder 2"/>
          <p:cNvSpPr>
            <a:spLocks noGrp="1"/>
          </p:cNvSpPr>
          <p:nvPr>
            <p:ph idx="1"/>
          </p:nvPr>
        </p:nvSpPr>
        <p:spPr>
          <a:xfrm>
            <a:off x="381000" y="1719263"/>
            <a:ext cx="8407400" cy="440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r>
              <a:rPr lang="en-US" altLang="en-US" dirty="0"/>
              <a:t>National Resource Center for Supported Decision-Making  </a:t>
            </a:r>
            <a:br>
              <a:rPr lang="en-US" altLang="en-US" dirty="0"/>
            </a:br>
            <a:r>
              <a:rPr lang="en-US" altLang="en-US" sz="1600" dirty="0"/>
              <a:t>EVERYONE has the Right to Make Choices </a:t>
            </a:r>
          </a:p>
        </p:txBody>
      </p:sp>
      <p:sp>
        <p:nvSpPr>
          <p:cNvPr id="5" name="Slide Number Placeholder 5"/>
          <p:cNvSpPr>
            <a:spLocks noGrp="1"/>
          </p:cNvSpPr>
          <p:nvPr>
            <p:ph type="sldNum" sz="quarter" idx="11"/>
          </p:nvPr>
        </p:nvSpPr>
        <p:spPr>
          <a:ln/>
        </p:spPr>
        <p:txBody>
          <a:bodyPr/>
          <a:lstStyle>
            <a:lvl1pPr>
              <a:defRPr/>
            </a:lvl1pPr>
          </a:lstStyle>
          <a:p>
            <a:pPr>
              <a:defRPr/>
            </a:pPr>
            <a:fld id="{9E299ADB-ADF9-4C5E-8A7C-2B5723408946}" type="slidenum">
              <a:rPr lang="en-US" altLang="en-US"/>
              <a:pPr>
                <a:defRPr/>
              </a:pPr>
              <a:t>‹#›</a:t>
            </a:fld>
            <a:endParaRPr lang="en-US" altLang="en-US" dirty="0"/>
          </a:p>
        </p:txBody>
      </p:sp>
    </p:spTree>
    <p:extLst>
      <p:ext uri="{BB962C8B-B14F-4D97-AF65-F5344CB8AC3E}">
        <p14:creationId xmlns:p14="http://schemas.microsoft.com/office/powerpoint/2010/main" val="1718723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55600"/>
            <a:ext cx="8435975" cy="1054100"/>
          </a:xfrm>
        </p:spPr>
        <p:txBody>
          <a:bodyPr/>
          <a:lstStyle/>
          <a:p>
            <a:r>
              <a:rPr lang="en-US"/>
              <a:t>Click to edit Master title style</a:t>
            </a:r>
          </a:p>
        </p:txBody>
      </p:sp>
      <p:sp>
        <p:nvSpPr>
          <p:cNvPr id="3" name="Content Placeholder 2"/>
          <p:cNvSpPr>
            <a:spLocks noGrp="1"/>
          </p:cNvSpPr>
          <p:nvPr>
            <p:ph sz="half" idx="1"/>
          </p:nvPr>
        </p:nvSpPr>
        <p:spPr>
          <a:xfrm>
            <a:off x="381000" y="1719263"/>
            <a:ext cx="4127500"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0900" y="1719263"/>
            <a:ext cx="4127500" cy="4406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ltLang="en-US" dirty="0"/>
              <a:t>National Resource Center for Supported Decision-Making  </a:t>
            </a:r>
            <a:br>
              <a:rPr lang="en-US" altLang="en-US" dirty="0"/>
            </a:br>
            <a:r>
              <a:rPr lang="en-US" altLang="en-US" sz="1600" dirty="0"/>
              <a:t>EVERYONE has the Right to Make Choices </a:t>
            </a:r>
          </a:p>
        </p:txBody>
      </p:sp>
      <p:sp>
        <p:nvSpPr>
          <p:cNvPr id="6" name="Slide Number Placeholder 5"/>
          <p:cNvSpPr>
            <a:spLocks noGrp="1"/>
          </p:cNvSpPr>
          <p:nvPr>
            <p:ph type="sldNum" sz="quarter" idx="11"/>
          </p:nvPr>
        </p:nvSpPr>
        <p:spPr>
          <a:ln/>
        </p:spPr>
        <p:txBody>
          <a:bodyPr/>
          <a:lstStyle>
            <a:lvl1pPr>
              <a:defRPr/>
            </a:lvl1pPr>
          </a:lstStyle>
          <a:p>
            <a:pPr>
              <a:defRPr/>
            </a:pPr>
            <a:fld id="{03FC1CE6-4C5F-4492-8C2D-1CD2838EA9A5}" type="slidenum">
              <a:rPr lang="en-US" altLang="en-US"/>
              <a:pPr>
                <a:defRPr/>
              </a:pPr>
              <a:t>‹#›</a:t>
            </a:fld>
            <a:endParaRPr lang="en-US" altLang="en-US" dirty="0"/>
          </a:p>
        </p:txBody>
      </p:sp>
    </p:spTree>
    <p:extLst>
      <p:ext uri="{BB962C8B-B14F-4D97-AF65-F5344CB8AC3E}">
        <p14:creationId xmlns:p14="http://schemas.microsoft.com/office/powerpoint/2010/main" val="118818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altLang="en-US" dirty="0"/>
              <a:t>National Resource Center for Supported Decision-Making  </a:t>
            </a:r>
            <a:br>
              <a:rPr lang="en-US" altLang="en-US" dirty="0"/>
            </a:br>
            <a:r>
              <a:rPr lang="en-US" altLang="en-US" sz="1600" dirty="0"/>
              <a:t>EVERYONE has the Right to Make Choices </a:t>
            </a:r>
          </a:p>
        </p:txBody>
      </p:sp>
      <p:sp>
        <p:nvSpPr>
          <p:cNvPr id="3" name="Slide Number Placeholder 5"/>
          <p:cNvSpPr>
            <a:spLocks noGrp="1"/>
          </p:cNvSpPr>
          <p:nvPr>
            <p:ph type="sldNum" sz="quarter" idx="11"/>
          </p:nvPr>
        </p:nvSpPr>
        <p:spPr>
          <a:ln/>
        </p:spPr>
        <p:txBody>
          <a:bodyPr/>
          <a:lstStyle>
            <a:lvl1pPr>
              <a:defRPr/>
            </a:lvl1pPr>
          </a:lstStyle>
          <a:p>
            <a:pPr>
              <a:defRPr/>
            </a:pPr>
            <a:fld id="{9AD129A0-86BE-4006-8D0D-F2AF09AE0E94}" type="slidenum">
              <a:rPr lang="en-US" altLang="en-US"/>
              <a:pPr>
                <a:defRPr/>
              </a:pPr>
              <a:t>‹#›</a:t>
            </a:fld>
            <a:endParaRPr lang="en-US" altLang="en-US" dirty="0"/>
          </a:p>
        </p:txBody>
      </p:sp>
    </p:spTree>
    <p:extLst>
      <p:ext uri="{BB962C8B-B14F-4D97-AF65-F5344CB8AC3E}">
        <p14:creationId xmlns:p14="http://schemas.microsoft.com/office/powerpoint/2010/main" val="3575494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Placeholder 1"/>
          <p:cNvSpPr>
            <a:spLocks noGrp="1"/>
          </p:cNvSpPr>
          <p:nvPr>
            <p:ph type="title"/>
          </p:nvPr>
        </p:nvSpPr>
        <p:spPr>
          <a:xfrm>
            <a:off x="381000" y="355600"/>
            <a:ext cx="8435975" cy="1054100"/>
          </a:xfrm>
          <a:prstGeom prst="rect">
            <a:avLst/>
          </a:prstGeom>
        </p:spPr>
        <p:txBody>
          <a:bodyPr vert="horz" wrap="square" lIns="91440" tIns="45720" rIns="91440" bIns="45720" numCol="1" anchor="ctr" anchorCtr="0" compatLnSpc="1">
            <a:prstTxWarp prst="textNoShape">
              <a:avLst/>
            </a:prstTxWarp>
            <a:noAutofit/>
          </a:bodyPr>
          <a:lstStyle/>
          <a:p>
            <a:pPr lvl="0"/>
            <a:r>
              <a:rPr lang="en-US" altLang="en-US"/>
              <a:t>Click to edit Master title style</a:t>
            </a:r>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10"/>
          <p:cNvSpPr>
            <a:spLocks noChangeArrowheads="1"/>
          </p:cNvSpPr>
          <p:nvPr/>
        </p:nvSpPr>
        <p:spPr bwMode="auto">
          <a:xfrm>
            <a:off x="0" y="6354763"/>
            <a:ext cx="9144000" cy="5032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dirty="0"/>
          </a:p>
        </p:txBody>
      </p:sp>
      <p:sp>
        <p:nvSpPr>
          <p:cNvPr id="5" name="Footer Placeholder 4"/>
          <p:cNvSpPr>
            <a:spLocks noGrp="1"/>
          </p:cNvSpPr>
          <p:nvPr>
            <p:ph type="ftr" sz="quarter" idx="3"/>
          </p:nvPr>
        </p:nvSpPr>
        <p:spPr>
          <a:xfrm>
            <a:off x="1476375" y="6399213"/>
            <a:ext cx="5889625" cy="37465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bg1"/>
                </a:solidFill>
                <a:latin typeface="Franklin Gothic Medium" pitchFamily="34" charset="0"/>
              </a:defRPr>
            </a:lvl1pPr>
          </a:lstStyle>
          <a:p>
            <a:pPr>
              <a:defRPr/>
            </a:pPr>
            <a:r>
              <a:rPr lang="en-US" altLang="en-US" dirty="0"/>
              <a:t>National Resource Center for Supported Decision-Making  </a:t>
            </a:r>
            <a:br>
              <a:rPr lang="en-US" altLang="en-US" dirty="0"/>
            </a:br>
            <a:r>
              <a:rPr lang="en-US" altLang="en-US" sz="1600" dirty="0"/>
              <a:t>EVERYONE has the Right to Make Choices </a:t>
            </a:r>
          </a:p>
        </p:txBody>
      </p:sp>
      <p:sp>
        <p:nvSpPr>
          <p:cNvPr id="6" name="Slide Number Placeholder 5"/>
          <p:cNvSpPr>
            <a:spLocks noGrp="1"/>
          </p:cNvSpPr>
          <p:nvPr>
            <p:ph type="sldNum" sz="quarter" idx="4"/>
          </p:nvPr>
        </p:nvSpPr>
        <p:spPr>
          <a:xfrm>
            <a:off x="8272463" y="6383338"/>
            <a:ext cx="744537" cy="434975"/>
          </a:xfrm>
          <a:prstGeom prst="rect">
            <a:avLst/>
          </a:prstGeom>
          <a:ln w="19050">
            <a:noFill/>
          </a:ln>
        </p:spPr>
        <p:txBody>
          <a:bodyPr vert="horz" wrap="square" lIns="91440" tIns="45720" rIns="91440" bIns="45720" numCol="1" anchor="ctr" anchorCtr="0" compatLnSpc="1">
            <a:prstTxWarp prst="textNoShape">
              <a:avLst/>
            </a:prstTxWarp>
          </a:bodyPr>
          <a:lstStyle>
            <a:lvl1pPr algn="ctr" eaLnBrk="1" hangingPunct="1">
              <a:defRPr sz="2000">
                <a:solidFill>
                  <a:schemeClr val="bg1"/>
                </a:solidFill>
                <a:latin typeface="Franklin Gothic Medium" pitchFamily="34" charset="0"/>
              </a:defRPr>
            </a:lvl1pPr>
          </a:lstStyle>
          <a:p>
            <a:pPr>
              <a:defRPr/>
            </a:pPr>
            <a:fld id="{F1887001-4B13-4B80-8CB1-2762FEAEDF1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67" r:id="rId7"/>
    <p:sldLayoutId id="2147483968" r:id="rId8"/>
    <p:sldLayoutId id="2147483969" r:id="rId9"/>
    <p:sldLayoutId id="2147483970" r:id="rId10"/>
  </p:sldLayoutIdLst>
  <p:hf hdr="0" dt="0"/>
  <p:txStyles>
    <p:titleStyle>
      <a:lvl1pPr algn="ctr" rtl="0" eaLnBrk="0" fontAlgn="base" hangingPunct="0">
        <a:spcBef>
          <a:spcPct val="0"/>
        </a:spcBef>
        <a:spcAft>
          <a:spcPct val="0"/>
        </a:spcAft>
        <a:defRPr sz="4000" b="1" kern="1200" cap="small" spc="200">
          <a:solidFill>
            <a:schemeClr val="bg1"/>
          </a:solidFill>
          <a:latin typeface="Calibri"/>
          <a:ea typeface="Calibri" panose="020F0502020204030204" pitchFamily="34" charset="0"/>
          <a:cs typeface="Calibri"/>
        </a:defRPr>
      </a:lvl1pPr>
      <a:lvl2pPr algn="ctr" rtl="0" eaLnBrk="0" fontAlgn="base" hangingPunct="0">
        <a:spcBef>
          <a:spcPct val="0"/>
        </a:spcBef>
        <a:spcAft>
          <a:spcPct val="0"/>
        </a:spcAft>
        <a:defRPr sz="4000" b="1">
          <a:solidFill>
            <a:schemeClr val="bg1"/>
          </a:solidFill>
          <a:latin typeface="Calibri" pitchFamily="34" charset="0"/>
          <a:ea typeface="Calibri" panose="020F0502020204030204" pitchFamily="34" charset="0"/>
          <a:cs typeface="Calibri" pitchFamily="34" charset="0"/>
        </a:defRPr>
      </a:lvl2pPr>
      <a:lvl3pPr algn="ctr" rtl="0" eaLnBrk="0" fontAlgn="base" hangingPunct="0">
        <a:spcBef>
          <a:spcPct val="0"/>
        </a:spcBef>
        <a:spcAft>
          <a:spcPct val="0"/>
        </a:spcAft>
        <a:defRPr sz="4000" b="1">
          <a:solidFill>
            <a:schemeClr val="bg1"/>
          </a:solidFill>
          <a:latin typeface="Calibri" pitchFamily="34" charset="0"/>
          <a:ea typeface="Calibri" panose="020F0502020204030204" pitchFamily="34" charset="0"/>
          <a:cs typeface="Calibri" pitchFamily="34" charset="0"/>
        </a:defRPr>
      </a:lvl3pPr>
      <a:lvl4pPr algn="ctr" rtl="0" eaLnBrk="0" fontAlgn="base" hangingPunct="0">
        <a:spcBef>
          <a:spcPct val="0"/>
        </a:spcBef>
        <a:spcAft>
          <a:spcPct val="0"/>
        </a:spcAft>
        <a:defRPr sz="4000" b="1">
          <a:solidFill>
            <a:schemeClr val="bg1"/>
          </a:solidFill>
          <a:latin typeface="Calibri" pitchFamily="34" charset="0"/>
          <a:ea typeface="Calibri" panose="020F0502020204030204" pitchFamily="34" charset="0"/>
          <a:cs typeface="Calibri" pitchFamily="34" charset="0"/>
        </a:defRPr>
      </a:lvl4pPr>
      <a:lvl5pPr algn="ctr" rtl="0" eaLnBrk="0" fontAlgn="base" hangingPunct="0">
        <a:spcBef>
          <a:spcPct val="0"/>
        </a:spcBef>
        <a:spcAft>
          <a:spcPct val="0"/>
        </a:spcAft>
        <a:defRPr sz="4000" b="1">
          <a:solidFill>
            <a:schemeClr val="bg1"/>
          </a:solidFill>
          <a:latin typeface="Calibri" pitchFamily="34" charset="0"/>
          <a:ea typeface="Calibri" panose="020F0502020204030204" pitchFamily="34" charset="0"/>
          <a:cs typeface="Calibri" pitchFamily="34" charset="0"/>
        </a:defRPr>
      </a:lvl5pPr>
      <a:lvl6pPr marL="457200" algn="ctr" rtl="0" fontAlgn="base">
        <a:spcBef>
          <a:spcPct val="0"/>
        </a:spcBef>
        <a:spcAft>
          <a:spcPct val="0"/>
        </a:spcAft>
        <a:defRPr sz="3600" b="1">
          <a:solidFill>
            <a:schemeClr val="bg1"/>
          </a:solidFill>
          <a:latin typeface="Calibri" pitchFamily="34" charset="0"/>
          <a:cs typeface="Calibri" pitchFamily="34" charset="0"/>
        </a:defRPr>
      </a:lvl6pPr>
      <a:lvl7pPr marL="914400" algn="ctr" rtl="0" fontAlgn="base">
        <a:spcBef>
          <a:spcPct val="0"/>
        </a:spcBef>
        <a:spcAft>
          <a:spcPct val="0"/>
        </a:spcAft>
        <a:defRPr sz="3600" b="1">
          <a:solidFill>
            <a:schemeClr val="bg1"/>
          </a:solidFill>
          <a:latin typeface="Calibri" pitchFamily="34" charset="0"/>
          <a:cs typeface="Calibri" pitchFamily="34" charset="0"/>
        </a:defRPr>
      </a:lvl7pPr>
      <a:lvl8pPr marL="1371600" algn="ctr" rtl="0" fontAlgn="base">
        <a:spcBef>
          <a:spcPct val="0"/>
        </a:spcBef>
        <a:spcAft>
          <a:spcPct val="0"/>
        </a:spcAft>
        <a:defRPr sz="3600" b="1">
          <a:solidFill>
            <a:schemeClr val="bg1"/>
          </a:solidFill>
          <a:latin typeface="Calibri" pitchFamily="34" charset="0"/>
          <a:cs typeface="Calibri" pitchFamily="34" charset="0"/>
        </a:defRPr>
      </a:lvl8pPr>
      <a:lvl9pPr marL="1828800" algn="ctr" rtl="0" fontAlgn="base">
        <a:spcBef>
          <a:spcPct val="0"/>
        </a:spcBef>
        <a:spcAft>
          <a:spcPct val="0"/>
        </a:spcAft>
        <a:defRPr sz="3600" b="1">
          <a:solidFill>
            <a:schemeClr val="bg1"/>
          </a:solidFill>
          <a:latin typeface="Calibri" pitchFamily="34" charset="0"/>
          <a:cs typeface="Calibri" pitchFamily="34" charset="0"/>
        </a:defRPr>
      </a:lvl9pPr>
    </p:titleStyle>
    <p:bodyStyle>
      <a:lvl1pPr marL="273050" indent="-228600" algn="l" rtl="0" eaLnBrk="0" fontAlgn="base" hangingPunct="0">
        <a:spcBef>
          <a:spcPct val="20000"/>
        </a:spcBef>
        <a:spcAft>
          <a:spcPct val="0"/>
        </a:spcAft>
        <a:buClr>
          <a:schemeClr val="accent1"/>
        </a:buClr>
        <a:buFont typeface="Wingdings 2" pitchFamily="18" charset="2"/>
        <a:buChar char=""/>
        <a:defRPr sz="3200" kern="1200" spc="150">
          <a:solidFill>
            <a:schemeClr val="tx2"/>
          </a:solidFill>
          <a:latin typeface="Calibri"/>
          <a:ea typeface="Calibri" panose="020F0502020204030204" pitchFamily="34" charset="0"/>
          <a:cs typeface="Calibri"/>
        </a:defRPr>
      </a:lvl1pPr>
      <a:lvl2pPr marL="547688" indent="-182563" algn="l" rtl="0" eaLnBrk="0" fontAlgn="base" hangingPunct="0">
        <a:spcBef>
          <a:spcPct val="20000"/>
        </a:spcBef>
        <a:spcAft>
          <a:spcPct val="0"/>
        </a:spcAft>
        <a:buClr>
          <a:schemeClr val="accent2"/>
        </a:buClr>
        <a:buFont typeface="Wingdings" pitchFamily="2" charset="2"/>
        <a:buChar char="§"/>
        <a:defRPr sz="2800" kern="1200" spc="100">
          <a:solidFill>
            <a:schemeClr val="tx2"/>
          </a:solidFill>
          <a:latin typeface="Calibri"/>
          <a:ea typeface="Calibri" panose="020F0502020204030204" pitchFamily="34" charset="0"/>
          <a:cs typeface="Calibri"/>
        </a:defRPr>
      </a:lvl2pPr>
      <a:lvl3pPr marL="822325" indent="-182563" algn="l" rtl="0" eaLnBrk="0" fontAlgn="base" hangingPunct="0">
        <a:spcBef>
          <a:spcPct val="20000"/>
        </a:spcBef>
        <a:spcAft>
          <a:spcPct val="0"/>
        </a:spcAft>
        <a:buClr>
          <a:srgbClr val="AC956E"/>
        </a:buClr>
        <a:buFont typeface="Wingdings" pitchFamily="2" charset="2"/>
        <a:buChar char="§"/>
        <a:defRPr sz="2400" kern="1200" spc="100">
          <a:solidFill>
            <a:schemeClr val="tx2"/>
          </a:solidFill>
          <a:latin typeface="Calibri"/>
          <a:ea typeface="Calibri" panose="020F0502020204030204" pitchFamily="34" charset="0"/>
          <a:cs typeface="Calibri"/>
        </a:defRPr>
      </a:lvl3pPr>
      <a:lvl4pPr marL="1096963" indent="-182563" algn="l" rtl="0" eaLnBrk="0" fontAlgn="base" hangingPunct="0">
        <a:spcBef>
          <a:spcPct val="20000"/>
        </a:spcBef>
        <a:spcAft>
          <a:spcPct val="0"/>
        </a:spcAft>
        <a:buClr>
          <a:srgbClr val="808DA9"/>
        </a:buClr>
        <a:buFont typeface="Wingdings" pitchFamily="2" charset="2"/>
        <a:buChar char="§"/>
        <a:defRPr sz="2000" kern="1200">
          <a:solidFill>
            <a:schemeClr val="tx2"/>
          </a:solidFill>
          <a:latin typeface="Calibri"/>
          <a:ea typeface="Calibri" panose="020F0502020204030204" pitchFamily="34" charset="0"/>
          <a:cs typeface="Calibri"/>
        </a:defRPr>
      </a:lvl4pPr>
      <a:lvl5pPr marL="1279525" indent="-182563" algn="l" rtl="0" eaLnBrk="0" fontAlgn="base" hangingPunct="0">
        <a:spcBef>
          <a:spcPct val="20000"/>
        </a:spcBef>
        <a:spcAft>
          <a:spcPct val="0"/>
        </a:spcAft>
        <a:buClr>
          <a:srgbClr val="730E00"/>
        </a:buClr>
        <a:buFont typeface="Wingdings" pitchFamily="2" charset="2"/>
        <a:buChar char="§"/>
        <a:defRPr kern="1200" spc="100">
          <a:solidFill>
            <a:schemeClr val="tx2"/>
          </a:solidFill>
          <a:latin typeface="Calibri"/>
          <a:ea typeface="Calibri" panose="020F0502020204030204" pitchFamily="34" charset="0"/>
          <a:cs typeface="Calibri"/>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52" name="Title Placeholder 1"/>
          <p:cNvSpPr>
            <a:spLocks noGrp="1"/>
          </p:cNvSpPr>
          <p:nvPr>
            <p:ph type="title"/>
          </p:nvPr>
        </p:nvSpPr>
        <p:spPr bwMode="auto">
          <a:xfrm>
            <a:off x="381000" y="355600"/>
            <a:ext cx="843597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3" name="Text Placeholder 2"/>
          <p:cNvSpPr>
            <a:spLocks noGrp="1"/>
          </p:cNvSpPr>
          <p:nvPr>
            <p:ph type="body" idx="1"/>
          </p:nvPr>
        </p:nvSpPr>
        <p:spPr bwMode="auto">
          <a:xfrm>
            <a:off x="381000" y="1719263"/>
            <a:ext cx="8407400" cy="440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6"/>
          <p:cNvSpPr>
            <a:spLocks noGrp="1"/>
          </p:cNvSpPr>
          <p:nvPr>
            <p:ph type="dt" sz="half" idx="2"/>
          </p:nvPr>
        </p:nvSpPr>
        <p:spPr>
          <a:xfrm>
            <a:off x="371475" y="6356350"/>
            <a:ext cx="2133600" cy="274638"/>
          </a:xfrm>
          <a:prstGeom prst="rect">
            <a:avLst/>
          </a:prstGeom>
        </p:spPr>
        <p:txBody>
          <a:bodyPr/>
          <a:lstStyle>
            <a:lvl1pPr eaLnBrk="1" fontAlgn="auto" hangingPunct="1">
              <a:spcBef>
                <a:spcPts val="0"/>
              </a:spcBef>
              <a:spcAft>
                <a:spcPts val="0"/>
              </a:spcAft>
              <a:defRPr>
                <a:latin typeface="+mn-lt"/>
                <a:cs typeface="+mn-cs"/>
              </a:defRPr>
            </a:lvl1pPr>
          </a:lstStyle>
          <a:p>
            <a:pPr>
              <a:defRPr/>
            </a:pPr>
            <a:fld id="{E748A544-7686-4004-80B8-876A3D920A92}" type="datetime1">
              <a:rPr lang="en-US"/>
              <a:pPr>
                <a:defRPr/>
              </a:pPr>
              <a:t>5/15/2023</a:t>
            </a:fld>
            <a:endParaRPr lang="en-US" dirty="0"/>
          </a:p>
        </p:txBody>
      </p:sp>
      <p:sp>
        <p:nvSpPr>
          <p:cNvPr id="12" name="Footer Placeholder 7"/>
          <p:cNvSpPr>
            <a:spLocks noGrp="1"/>
          </p:cNvSpPr>
          <p:nvPr>
            <p:ph type="ftr" sz="quarter" idx="3"/>
          </p:nvPr>
        </p:nvSpPr>
        <p:spPr>
          <a:xfrm>
            <a:off x="1476375" y="6354763"/>
            <a:ext cx="5889625" cy="274637"/>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chemeClr val="tx2"/>
                </a:solidFill>
                <a:latin typeface="Franklin Gothic Medium" pitchFamily="34" charset="0"/>
              </a:defRPr>
            </a:lvl1pPr>
          </a:lstStyle>
          <a:p>
            <a:pPr>
              <a:defRPr/>
            </a:pPr>
            <a:endParaRPr lang="en-US" altLang="en-US" dirty="0"/>
          </a:p>
        </p:txBody>
      </p:sp>
      <p:sp>
        <p:nvSpPr>
          <p:cNvPr id="13" name="Slide Number Placeholder 8"/>
          <p:cNvSpPr>
            <a:spLocks noGrp="1"/>
          </p:cNvSpPr>
          <p:nvPr>
            <p:ph type="sldNum" sz="quarter" idx="4"/>
          </p:nvPr>
        </p:nvSpPr>
        <p:spPr>
          <a:xfrm>
            <a:off x="152400" y="6194425"/>
            <a:ext cx="744538" cy="434975"/>
          </a:xfrm>
          <a:prstGeom prst="rect">
            <a:avLst/>
          </a:prstGeom>
          <a:ln w="19050"/>
        </p:spPr>
        <p:txBody>
          <a:bodyPr vert="horz" wrap="square" lIns="91440" tIns="45720" rIns="91440" bIns="45720" numCol="1" anchor="ctr" anchorCtr="0" compatLnSpc="1">
            <a:prstTxWarp prst="textNoShape">
              <a:avLst/>
            </a:prstTxWarp>
          </a:bodyPr>
          <a:lstStyle>
            <a:lvl1pPr algn="ctr" eaLnBrk="1" hangingPunct="1">
              <a:defRPr sz="1100">
                <a:solidFill>
                  <a:schemeClr val="tx2"/>
                </a:solidFill>
                <a:latin typeface="Calibri" pitchFamily="34" charset="0"/>
              </a:defRPr>
            </a:lvl1pPr>
          </a:lstStyle>
          <a:p>
            <a:pPr>
              <a:defRPr/>
            </a:pPr>
            <a:fld id="{6A7DD156-751D-41CE-A214-9D9CAFC7C66D}"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hf hdr="0" ftr="0" dt="0"/>
  <p:txStyles>
    <p:titleStyle>
      <a:lvl1pPr algn="ctr" rtl="0" eaLnBrk="0" fontAlgn="base" hangingPunct="0">
        <a:spcBef>
          <a:spcPct val="0"/>
        </a:spcBef>
        <a:spcAft>
          <a:spcPct val="0"/>
        </a:spcAft>
        <a:defRPr sz="4000" b="1">
          <a:solidFill>
            <a:schemeClr val="bg1"/>
          </a:solidFill>
          <a:latin typeface="+mj-lt"/>
          <a:ea typeface="Calibri" panose="020F0502020204030204" pitchFamily="34" charset="0"/>
          <a:cs typeface="+mj-cs"/>
        </a:defRPr>
      </a:lvl1pPr>
      <a:lvl2pPr algn="ctr" rtl="0" eaLnBrk="0" fontAlgn="base" hangingPunct="0">
        <a:spcBef>
          <a:spcPct val="0"/>
        </a:spcBef>
        <a:spcAft>
          <a:spcPct val="0"/>
        </a:spcAft>
        <a:defRPr sz="4000" b="1">
          <a:solidFill>
            <a:schemeClr val="bg1"/>
          </a:solidFill>
          <a:latin typeface="Calibri" pitchFamily="34" charset="0"/>
          <a:ea typeface="Calibri" panose="020F0502020204030204" pitchFamily="34" charset="0"/>
          <a:cs typeface="Calibri" pitchFamily="34" charset="0"/>
        </a:defRPr>
      </a:lvl2pPr>
      <a:lvl3pPr algn="ctr" rtl="0" eaLnBrk="0" fontAlgn="base" hangingPunct="0">
        <a:spcBef>
          <a:spcPct val="0"/>
        </a:spcBef>
        <a:spcAft>
          <a:spcPct val="0"/>
        </a:spcAft>
        <a:defRPr sz="4000" b="1">
          <a:solidFill>
            <a:schemeClr val="bg1"/>
          </a:solidFill>
          <a:latin typeface="Calibri" pitchFamily="34" charset="0"/>
          <a:ea typeface="Calibri" panose="020F0502020204030204" pitchFamily="34" charset="0"/>
          <a:cs typeface="Calibri" pitchFamily="34" charset="0"/>
        </a:defRPr>
      </a:lvl3pPr>
      <a:lvl4pPr algn="ctr" rtl="0" eaLnBrk="0" fontAlgn="base" hangingPunct="0">
        <a:spcBef>
          <a:spcPct val="0"/>
        </a:spcBef>
        <a:spcAft>
          <a:spcPct val="0"/>
        </a:spcAft>
        <a:defRPr sz="4000" b="1">
          <a:solidFill>
            <a:schemeClr val="bg1"/>
          </a:solidFill>
          <a:latin typeface="Calibri" pitchFamily="34" charset="0"/>
          <a:ea typeface="Calibri" panose="020F0502020204030204" pitchFamily="34" charset="0"/>
          <a:cs typeface="Calibri" pitchFamily="34" charset="0"/>
        </a:defRPr>
      </a:lvl4pPr>
      <a:lvl5pPr algn="ctr" rtl="0" eaLnBrk="0" fontAlgn="base" hangingPunct="0">
        <a:spcBef>
          <a:spcPct val="0"/>
        </a:spcBef>
        <a:spcAft>
          <a:spcPct val="0"/>
        </a:spcAft>
        <a:defRPr sz="4000" b="1">
          <a:solidFill>
            <a:schemeClr val="bg1"/>
          </a:solidFill>
          <a:latin typeface="Calibri" pitchFamily="34" charset="0"/>
          <a:ea typeface="Calibri" panose="020F0502020204030204" pitchFamily="34" charset="0"/>
          <a:cs typeface="Calibri" pitchFamily="34" charset="0"/>
        </a:defRPr>
      </a:lvl5pPr>
      <a:lvl6pPr marL="457200" algn="ctr" rtl="0" fontAlgn="base">
        <a:spcBef>
          <a:spcPct val="0"/>
        </a:spcBef>
        <a:spcAft>
          <a:spcPct val="0"/>
        </a:spcAft>
        <a:defRPr sz="3600" b="1">
          <a:solidFill>
            <a:schemeClr val="bg1"/>
          </a:solidFill>
          <a:latin typeface="Calibri" pitchFamily="34" charset="0"/>
          <a:cs typeface="Calibri" pitchFamily="34" charset="0"/>
        </a:defRPr>
      </a:lvl6pPr>
      <a:lvl7pPr marL="914400" algn="ctr" rtl="0" fontAlgn="base">
        <a:spcBef>
          <a:spcPct val="0"/>
        </a:spcBef>
        <a:spcAft>
          <a:spcPct val="0"/>
        </a:spcAft>
        <a:defRPr sz="3600" b="1">
          <a:solidFill>
            <a:schemeClr val="bg1"/>
          </a:solidFill>
          <a:latin typeface="Calibri" pitchFamily="34" charset="0"/>
          <a:cs typeface="Calibri" pitchFamily="34" charset="0"/>
        </a:defRPr>
      </a:lvl7pPr>
      <a:lvl8pPr marL="1371600" algn="ctr" rtl="0" fontAlgn="base">
        <a:spcBef>
          <a:spcPct val="0"/>
        </a:spcBef>
        <a:spcAft>
          <a:spcPct val="0"/>
        </a:spcAft>
        <a:defRPr sz="3600" b="1">
          <a:solidFill>
            <a:schemeClr val="bg1"/>
          </a:solidFill>
          <a:latin typeface="Calibri" pitchFamily="34" charset="0"/>
          <a:cs typeface="Calibri" pitchFamily="34" charset="0"/>
        </a:defRPr>
      </a:lvl8pPr>
      <a:lvl9pPr marL="1828800" algn="ctr" rtl="0" fontAlgn="base">
        <a:spcBef>
          <a:spcPct val="0"/>
        </a:spcBef>
        <a:spcAft>
          <a:spcPct val="0"/>
        </a:spcAft>
        <a:defRPr sz="3600" b="1">
          <a:solidFill>
            <a:schemeClr val="bg1"/>
          </a:solidFill>
          <a:latin typeface="Calibri" pitchFamily="34" charset="0"/>
          <a:cs typeface="Calibri" pitchFamily="34" charset="0"/>
        </a:defRPr>
      </a:lvl9pPr>
    </p:titleStyle>
    <p:bodyStyle>
      <a:lvl1pPr marL="273050" indent="-228600" algn="l" rtl="0" eaLnBrk="0" fontAlgn="base" hangingPunct="0">
        <a:spcBef>
          <a:spcPct val="20000"/>
        </a:spcBef>
        <a:spcAft>
          <a:spcPct val="0"/>
        </a:spcAft>
        <a:buClr>
          <a:schemeClr val="accent1"/>
        </a:buClr>
        <a:buFont typeface="Wingdings 2" pitchFamily="18" charset="2"/>
        <a:buChar char=""/>
        <a:defRPr sz="3200">
          <a:solidFill>
            <a:schemeClr val="tx2"/>
          </a:solidFill>
          <a:latin typeface="+mn-lt"/>
          <a:ea typeface="Calibri" panose="020F0502020204030204" pitchFamily="34" charset="0"/>
          <a:cs typeface="+mn-cs"/>
        </a:defRPr>
      </a:lvl1pPr>
      <a:lvl2pPr marL="547688" indent="-182563" algn="l" rtl="0" eaLnBrk="0" fontAlgn="base" hangingPunct="0">
        <a:spcBef>
          <a:spcPct val="20000"/>
        </a:spcBef>
        <a:spcAft>
          <a:spcPct val="0"/>
        </a:spcAft>
        <a:buClr>
          <a:schemeClr val="accent2"/>
        </a:buClr>
        <a:buFont typeface="Wingdings" pitchFamily="2" charset="2"/>
        <a:buChar char="§"/>
        <a:defRPr sz="2800">
          <a:solidFill>
            <a:schemeClr val="tx2"/>
          </a:solidFill>
          <a:latin typeface="+mn-lt"/>
          <a:ea typeface="Calibri" panose="020F0502020204030204" pitchFamily="34" charset="0"/>
          <a:cs typeface="+mn-cs"/>
        </a:defRPr>
      </a:lvl2pPr>
      <a:lvl3pPr marL="822325" indent="-182563" algn="l" rtl="0" eaLnBrk="0" fontAlgn="base" hangingPunct="0">
        <a:spcBef>
          <a:spcPct val="20000"/>
        </a:spcBef>
        <a:spcAft>
          <a:spcPct val="0"/>
        </a:spcAft>
        <a:buClr>
          <a:srgbClr val="AC956E"/>
        </a:buClr>
        <a:buFont typeface="Wingdings" pitchFamily="2" charset="2"/>
        <a:buChar char="§"/>
        <a:defRPr sz="2400">
          <a:solidFill>
            <a:schemeClr val="tx2"/>
          </a:solidFill>
          <a:latin typeface="+mn-lt"/>
          <a:ea typeface="Calibri" panose="020F0502020204030204" pitchFamily="34" charset="0"/>
          <a:cs typeface="+mn-cs"/>
        </a:defRPr>
      </a:lvl3pPr>
      <a:lvl4pPr marL="1096963" indent="-182563" algn="l" rtl="0" eaLnBrk="0" fontAlgn="base" hangingPunct="0">
        <a:spcBef>
          <a:spcPct val="20000"/>
        </a:spcBef>
        <a:spcAft>
          <a:spcPct val="0"/>
        </a:spcAft>
        <a:buClr>
          <a:srgbClr val="808DA9"/>
        </a:buClr>
        <a:buFont typeface="Wingdings" pitchFamily="2" charset="2"/>
        <a:buChar char="§"/>
        <a:defRPr sz="2000">
          <a:solidFill>
            <a:schemeClr val="tx2"/>
          </a:solidFill>
          <a:latin typeface="+mn-lt"/>
          <a:ea typeface="Calibri" panose="020F0502020204030204" pitchFamily="34" charset="0"/>
          <a:cs typeface="+mn-cs"/>
        </a:defRPr>
      </a:lvl4pPr>
      <a:lvl5pPr marL="1279525" indent="-182563" algn="l" rtl="0" eaLnBrk="0" fontAlgn="base" hangingPunct="0">
        <a:spcBef>
          <a:spcPct val="20000"/>
        </a:spcBef>
        <a:spcAft>
          <a:spcPct val="0"/>
        </a:spcAft>
        <a:buClr>
          <a:srgbClr val="730E00"/>
        </a:buClr>
        <a:buFont typeface="Wingdings" pitchFamily="2" charset="2"/>
        <a:buChar char="§"/>
        <a:defRPr>
          <a:solidFill>
            <a:schemeClr val="tx2"/>
          </a:solidFill>
          <a:latin typeface="+mn-lt"/>
          <a:ea typeface="Calibri" panose="020F0502020204030204" pitchFamily="34" charset="0"/>
          <a:cs typeface="+mn-cs"/>
        </a:defRPr>
      </a:lvl5pPr>
      <a:lvl6pPr marL="1736725" indent="-182563" algn="l" rtl="0" fontAlgn="base">
        <a:spcBef>
          <a:spcPct val="20000"/>
        </a:spcBef>
        <a:spcAft>
          <a:spcPct val="0"/>
        </a:spcAft>
        <a:buClr>
          <a:srgbClr val="730E00"/>
        </a:buClr>
        <a:buFont typeface="Wingdings" pitchFamily="2" charset="2"/>
        <a:buChar char="§"/>
        <a:defRPr>
          <a:solidFill>
            <a:schemeClr val="tx2"/>
          </a:solidFill>
          <a:latin typeface="+mn-lt"/>
          <a:cs typeface="+mn-cs"/>
        </a:defRPr>
      </a:lvl6pPr>
      <a:lvl7pPr marL="2193925" indent="-182563" algn="l" rtl="0" fontAlgn="base">
        <a:spcBef>
          <a:spcPct val="20000"/>
        </a:spcBef>
        <a:spcAft>
          <a:spcPct val="0"/>
        </a:spcAft>
        <a:buClr>
          <a:srgbClr val="730E00"/>
        </a:buClr>
        <a:buFont typeface="Wingdings" pitchFamily="2" charset="2"/>
        <a:buChar char="§"/>
        <a:defRPr>
          <a:solidFill>
            <a:schemeClr val="tx2"/>
          </a:solidFill>
          <a:latin typeface="+mn-lt"/>
          <a:cs typeface="+mn-cs"/>
        </a:defRPr>
      </a:lvl7pPr>
      <a:lvl8pPr marL="2651125" indent="-182563" algn="l" rtl="0" fontAlgn="base">
        <a:spcBef>
          <a:spcPct val="20000"/>
        </a:spcBef>
        <a:spcAft>
          <a:spcPct val="0"/>
        </a:spcAft>
        <a:buClr>
          <a:srgbClr val="730E00"/>
        </a:buClr>
        <a:buFont typeface="Wingdings" pitchFamily="2" charset="2"/>
        <a:buChar char="§"/>
        <a:defRPr>
          <a:solidFill>
            <a:schemeClr val="tx2"/>
          </a:solidFill>
          <a:latin typeface="+mn-lt"/>
          <a:cs typeface="+mn-cs"/>
        </a:defRPr>
      </a:lvl8pPr>
      <a:lvl9pPr marL="3108325" indent="-182563" algn="l" rtl="0" fontAlgn="base">
        <a:spcBef>
          <a:spcPct val="20000"/>
        </a:spcBef>
        <a:spcAft>
          <a:spcPct val="0"/>
        </a:spcAft>
        <a:buClr>
          <a:srgbClr val="730E00"/>
        </a:buClr>
        <a:buFont typeface="Wingdings" pitchFamily="2" charset="2"/>
        <a:buChar char="§"/>
        <a:defRPr>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www.moddcouncil.org/uploaded/Guardianship%20Manual%20Appendix%201.pdf"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upporteddecisionmaking.org/sites/default/files/sdm-brainstorming-guide.pdf"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upporteddecisionmaking.org/sites/default/files/Supported-Decision-Making-Teams-Setting-the-Wheels-in-Motion.pdf"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www.supporteddecisionmaking.org/"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law.lis.virginia.gov/vacode/64.2-2004/"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hyperlink" Target="https://www.medicaid.gov/medicaid/hcbs/downloads/1915c-fact-sheet.pdf" TargetMode="Externa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hyperlink" Target="https://vacil.org/cils-in-virginia/" TargetMode="Externa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upporteddecisionmaking.org/node/488" TargetMode="Externa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hyperlink" Target="mailto:JGMartinisLLC@Gmail.Com" TargetMode="External"/><Relationship Id="rId2" Type="http://schemas.openxmlformats.org/officeDocument/2006/relationships/hyperlink" Target="http://supporteddecisionmaking.or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bwMode="auto">
          <a:xfrm>
            <a:off x="7018338" y="3824868"/>
            <a:ext cx="1981200" cy="2650545"/>
          </a:xfrm>
        </p:spPr>
        <p:txBody>
          <a:bodyPr wrap="square" numCol="1" anchorCtr="0" compatLnSpc="1">
            <a:prstTxWarp prst="textNoShape">
              <a:avLst/>
            </a:prstTxWarp>
            <a:normAutofit/>
          </a:bodyPr>
          <a:lstStyle/>
          <a:p>
            <a:pPr algn="ctr" eaLnBrk="1" hangingPunct="1">
              <a:defRPr/>
            </a:pPr>
            <a:r>
              <a:rPr lang="en-US" altLang="en-US" sz="2400" dirty="0">
                <a:solidFill>
                  <a:schemeClr val="bg1"/>
                </a:solidFill>
                <a:latin typeface="Calibri" pitchFamily="34" charset="0"/>
                <a:ea typeface="Gulim" pitchFamily="34" charset="-127"/>
              </a:rPr>
              <a:t>Jonathan Martinis</a:t>
            </a:r>
          </a:p>
          <a:p>
            <a:pPr algn="ctr" eaLnBrk="1" hangingPunct="1">
              <a:defRPr/>
            </a:pPr>
            <a:r>
              <a:rPr lang="en-US" altLang="en-US" dirty="0">
                <a:solidFill>
                  <a:schemeClr val="bg1"/>
                </a:solidFill>
                <a:latin typeface="Calibri" pitchFamily="34" charset="0"/>
                <a:ea typeface="Gulim" pitchFamily="34" charset="-127"/>
              </a:rPr>
              <a:t>Jonathan Gerald Martinis, LLC</a:t>
            </a:r>
            <a:endParaRPr lang="en-US" altLang="en-US" i="1" dirty="0">
              <a:solidFill>
                <a:schemeClr val="bg1"/>
              </a:solidFill>
              <a:latin typeface="Calibri" pitchFamily="34" charset="0"/>
              <a:ea typeface="Gulim" pitchFamily="34" charset="-127"/>
            </a:endParaRPr>
          </a:p>
        </p:txBody>
      </p:sp>
      <p:sp>
        <p:nvSpPr>
          <p:cNvPr id="2" name="Title 1"/>
          <p:cNvSpPr>
            <a:spLocks noGrp="1"/>
          </p:cNvSpPr>
          <p:nvPr>
            <p:ph type="title"/>
          </p:nvPr>
        </p:nvSpPr>
        <p:spPr>
          <a:xfrm>
            <a:off x="376238" y="2270125"/>
            <a:ext cx="6419850" cy="3927475"/>
          </a:xfrm>
        </p:spPr>
        <p:txBody>
          <a:bodyPr/>
          <a:lstStyle/>
          <a:p>
            <a:pPr algn="ctr" eaLnBrk="1" hangingPunct="1">
              <a:spcBef>
                <a:spcPct val="200000"/>
              </a:spcBef>
              <a:defRPr/>
            </a:pPr>
            <a:r>
              <a:rPr lang="en-US" altLang="en-US" sz="4400" cap="none" dirty="0">
                <a:latin typeface="Arial" charset="0"/>
              </a:rPr>
              <a:t>Making it Happen: </a:t>
            </a:r>
            <a:br>
              <a:rPr lang="en-US" altLang="en-US" sz="4400" cap="none" dirty="0">
                <a:latin typeface="Arial" charset="0"/>
              </a:rPr>
            </a:br>
            <a:r>
              <a:rPr lang="en-US" altLang="en-US" sz="4400" cap="none" dirty="0">
                <a:latin typeface="Arial" charset="0"/>
              </a:rPr>
              <a:t>Taking Supported Decision-Making</a:t>
            </a:r>
            <a:br>
              <a:rPr lang="en-US" altLang="en-US" sz="4400" cap="none" dirty="0">
                <a:latin typeface="Arial" charset="0"/>
              </a:rPr>
            </a:br>
            <a:r>
              <a:rPr lang="en-US" altLang="en-US" sz="4400" cap="none" dirty="0">
                <a:latin typeface="Arial" charset="0"/>
              </a:rPr>
              <a:t>From Theory to Practice</a:t>
            </a:r>
            <a:endParaRPr lang="en-US" altLang="en-US" sz="2800" cap="none" dirty="0">
              <a:latin typeface="Calibri" pitchFamily="34" charset="0"/>
              <a:ea typeface="Gulim" pitchFamily="34" charset="-12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Exploring Alternatives:</a:t>
            </a:r>
            <a:br>
              <a:rPr lang="en-US" sz="2800" dirty="0"/>
            </a:br>
            <a:r>
              <a:rPr lang="en-US" sz="2800" dirty="0"/>
              <a:t>Can the Person Make Life Decisions with Support?</a:t>
            </a:r>
          </a:p>
        </p:txBody>
      </p:sp>
      <p:sp>
        <p:nvSpPr>
          <p:cNvPr id="3" name="Content Placeholder 2"/>
          <p:cNvSpPr>
            <a:spLocks noGrp="1"/>
          </p:cNvSpPr>
          <p:nvPr>
            <p:ph idx="1"/>
          </p:nvPr>
        </p:nvSpPr>
        <p:spPr/>
        <p:txBody>
          <a:bodyPr>
            <a:normAutofit/>
          </a:bodyPr>
          <a:lstStyle/>
          <a:p>
            <a:r>
              <a:rPr lang="en-US" dirty="0"/>
              <a:t>Remember, the standard for retaining/regaining rights is whether the person has or has gained capacity and whether guardianship is necessary</a:t>
            </a:r>
          </a:p>
          <a:p>
            <a:r>
              <a:rPr lang="en-US" dirty="0"/>
              <a:t>Therefore, you should explore the person’s ability to make decisions, with or without support, before and after guardianship</a:t>
            </a:r>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10</a:t>
            </a:fld>
            <a:endParaRPr lang="en-US" altLang="en-US" dirty="0"/>
          </a:p>
        </p:txBody>
      </p:sp>
    </p:spTree>
    <p:extLst>
      <p:ext uri="{BB962C8B-B14F-4D97-AF65-F5344CB8AC3E}">
        <p14:creationId xmlns:p14="http://schemas.microsoft.com/office/powerpoint/2010/main" val="3852369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t>Exploring Supported Decision-Making: The PRACTICAL Method </a:t>
            </a:r>
            <a:br>
              <a:rPr lang="en-US" sz="2800" b="0" dirty="0"/>
            </a:br>
            <a:r>
              <a:rPr lang="en-US" sz="2800" b="0" dirty="0"/>
              <a:t>by the American Bar Association</a:t>
            </a:r>
          </a:p>
        </p:txBody>
      </p:sp>
      <p:sp>
        <p:nvSpPr>
          <p:cNvPr id="3" name="Content Placeholder 2"/>
          <p:cNvSpPr>
            <a:spLocks noGrp="1"/>
          </p:cNvSpPr>
          <p:nvPr>
            <p:ph idx="1"/>
          </p:nvPr>
        </p:nvSpPr>
        <p:spPr/>
        <p:txBody>
          <a:bodyPr>
            <a:normAutofit fontScale="47500" lnSpcReduction="20000"/>
          </a:bodyPr>
          <a:lstStyle/>
          <a:p>
            <a:pPr marL="44450" indent="0">
              <a:buNone/>
            </a:pPr>
            <a:r>
              <a:rPr lang="en-US" sz="5100" b="1" dirty="0"/>
              <a:t>P</a:t>
            </a:r>
            <a:r>
              <a:rPr lang="en-US" b="1" dirty="0"/>
              <a:t>RESUME </a:t>
            </a:r>
            <a:r>
              <a:rPr lang="en-US" dirty="0"/>
              <a:t>that guardianship is not needed. </a:t>
            </a:r>
          </a:p>
          <a:p>
            <a:pPr marL="44450" indent="0">
              <a:buNone/>
            </a:pPr>
            <a:r>
              <a:rPr lang="en-US" sz="5100" b="1" dirty="0"/>
              <a:t>R</a:t>
            </a:r>
            <a:r>
              <a:rPr lang="en-US" b="1" dirty="0"/>
              <a:t>EASONS</a:t>
            </a:r>
            <a:r>
              <a:rPr lang="en-US" dirty="0"/>
              <a:t> for concern – “What’s the problem?”</a:t>
            </a:r>
          </a:p>
          <a:p>
            <a:pPr marL="44450" indent="0">
              <a:buNone/>
            </a:pPr>
            <a:r>
              <a:rPr lang="en-US" sz="5100" b="1" dirty="0"/>
              <a:t>A</a:t>
            </a:r>
            <a:r>
              <a:rPr lang="en-US" b="1" dirty="0"/>
              <a:t>SK</a:t>
            </a:r>
            <a:r>
              <a:rPr lang="en-US" dirty="0"/>
              <a:t> if the problem is temporary or easily addressable- “What’s the root cause?”</a:t>
            </a:r>
          </a:p>
          <a:p>
            <a:pPr marL="44450" indent="0">
              <a:buNone/>
            </a:pPr>
            <a:r>
              <a:rPr lang="en-US" sz="5900" b="1" dirty="0"/>
              <a:t>C</a:t>
            </a:r>
            <a:r>
              <a:rPr lang="en-US" b="1" dirty="0"/>
              <a:t>OMMUNITY</a:t>
            </a:r>
            <a:r>
              <a:rPr lang="en-US" dirty="0"/>
              <a:t> Connect with resources – “What would it take to solve the problem?” and “Who can provide that?”</a:t>
            </a:r>
          </a:p>
          <a:p>
            <a:pPr marL="44450" indent="0">
              <a:buNone/>
            </a:pPr>
            <a:r>
              <a:rPr lang="en-US" sz="5900" b="1" dirty="0"/>
              <a:t>T</a:t>
            </a:r>
            <a:r>
              <a:rPr lang="en-US" b="1" dirty="0"/>
              <a:t>EAM</a:t>
            </a:r>
            <a:r>
              <a:rPr lang="en-US" dirty="0"/>
              <a:t>  Has the person already identified people s/he wants to work with?</a:t>
            </a:r>
          </a:p>
          <a:p>
            <a:pPr marL="44450" indent="0">
              <a:buNone/>
            </a:pPr>
            <a:r>
              <a:rPr lang="en-US" sz="5900" b="1" dirty="0"/>
              <a:t>I</a:t>
            </a:r>
            <a:r>
              <a:rPr lang="en-US" b="1" dirty="0"/>
              <a:t>DENTIFY </a:t>
            </a:r>
            <a:r>
              <a:rPr lang="en-US" dirty="0"/>
              <a:t>If the person does not have a team, examine abilities, limitations, wants, needs, and contacts to see if a team can be made or supports provided</a:t>
            </a:r>
          </a:p>
          <a:p>
            <a:pPr marL="44450" indent="0">
              <a:buNone/>
            </a:pPr>
            <a:r>
              <a:rPr lang="en-US" sz="5100" b="1" dirty="0"/>
              <a:t>C</a:t>
            </a:r>
            <a:r>
              <a:rPr lang="en-US" b="1" dirty="0"/>
              <a:t>HALLENGES  </a:t>
            </a:r>
            <a:r>
              <a:rPr lang="en-US" dirty="0"/>
              <a:t>Are there potential problems with team members or resources?</a:t>
            </a:r>
          </a:p>
          <a:p>
            <a:pPr marL="44450" indent="0">
              <a:buNone/>
            </a:pPr>
            <a:r>
              <a:rPr lang="en-US" sz="5900" b="1" dirty="0"/>
              <a:t>A</a:t>
            </a:r>
            <a:r>
              <a:rPr lang="en-US" b="1" dirty="0"/>
              <a:t>PPOINT  </a:t>
            </a:r>
            <a:r>
              <a:rPr lang="en-US" dirty="0"/>
              <a:t>If the person wants to give someone else the power to support or make decisions, help the person do it consistent with his or her wishes</a:t>
            </a:r>
          </a:p>
          <a:p>
            <a:pPr marL="44450" indent="0">
              <a:buNone/>
            </a:pPr>
            <a:r>
              <a:rPr lang="en-US" sz="5900" b="1" dirty="0"/>
              <a:t>L</a:t>
            </a:r>
            <a:r>
              <a:rPr lang="en-US" b="1" dirty="0"/>
              <a:t>IMIT </a:t>
            </a:r>
            <a:r>
              <a:rPr lang="en-US" dirty="0"/>
              <a:t>As a last resort, seek a guardianship limited to </a:t>
            </a:r>
            <a:r>
              <a:rPr lang="en-US" b="1" dirty="0"/>
              <a:t>ONLY</a:t>
            </a:r>
            <a:r>
              <a:rPr lang="en-US" dirty="0"/>
              <a:t> those areas the person </a:t>
            </a:r>
            <a:r>
              <a:rPr lang="en-US" b="1" dirty="0"/>
              <a:t>cannot</a:t>
            </a:r>
            <a:r>
              <a:rPr lang="en-US" dirty="0"/>
              <a:t> make decisions with or without support</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solidFill>
                <a:prstClr val="white"/>
              </a:solidFill>
            </a:endParaRPr>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solidFill>
                  <a:prstClr val="white"/>
                </a:solidFill>
              </a:rPr>
              <a:pPr>
                <a:defRPr/>
              </a:pPr>
              <a:t>11</a:t>
            </a:fld>
            <a:endParaRPr lang="en-US" altLang="en-US" dirty="0">
              <a:solidFill>
                <a:prstClr val="white"/>
              </a:solidFill>
            </a:endParaRPr>
          </a:p>
        </p:txBody>
      </p:sp>
    </p:spTree>
    <p:extLst>
      <p:ext uri="{BB962C8B-B14F-4D97-AF65-F5344CB8AC3E}">
        <p14:creationId xmlns:p14="http://schemas.microsoft.com/office/powerpoint/2010/main" val="1627992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t>The ABA’s PRACTICAL Method </a:t>
            </a:r>
            <a:br>
              <a:rPr lang="en-US" sz="2800" b="0" dirty="0"/>
            </a:br>
            <a:r>
              <a:rPr lang="en-US" sz="2800" b="0" dirty="0"/>
              <a:t>Step 1: Presume</a:t>
            </a:r>
          </a:p>
        </p:txBody>
      </p:sp>
      <p:sp>
        <p:nvSpPr>
          <p:cNvPr id="3" name="Content Placeholder 2"/>
          <p:cNvSpPr>
            <a:spLocks noGrp="1"/>
          </p:cNvSpPr>
          <p:nvPr>
            <p:ph idx="1"/>
          </p:nvPr>
        </p:nvSpPr>
        <p:spPr/>
        <p:txBody>
          <a:bodyPr>
            <a:normAutofit fontScale="70000" lnSpcReduction="20000"/>
          </a:bodyPr>
          <a:lstStyle/>
          <a:p>
            <a:pPr marL="44450" indent="0">
              <a:buNone/>
            </a:pPr>
            <a:r>
              <a:rPr lang="en-US" sz="5100" b="1" dirty="0"/>
              <a:t>P</a:t>
            </a:r>
            <a:r>
              <a:rPr lang="en-US" b="1" dirty="0"/>
              <a:t>RESUME </a:t>
            </a:r>
            <a:r>
              <a:rPr lang="en-US" dirty="0"/>
              <a:t>that guardianship is not needed. </a:t>
            </a:r>
          </a:p>
          <a:p>
            <a:pPr marL="44450" indent="0">
              <a:buNone/>
            </a:pPr>
            <a:endParaRPr lang="en-US" dirty="0"/>
          </a:p>
          <a:p>
            <a:pPr marL="44450" indent="0">
              <a:buNone/>
            </a:pPr>
            <a:r>
              <a:rPr lang="en-US" dirty="0"/>
              <a:t>This is consistent with existing VA law.</a:t>
            </a:r>
          </a:p>
          <a:p>
            <a:pPr marL="44450" indent="0">
              <a:buNone/>
            </a:pPr>
            <a:endParaRPr lang="en-US" dirty="0"/>
          </a:p>
          <a:p>
            <a:pPr marL="44450" indent="0">
              <a:buNone/>
            </a:pPr>
            <a:r>
              <a:rPr lang="en-US" dirty="0"/>
              <a:t>“Every adult shall be presumed to be capable of making an informed decision unless he is determined to be incapable of making an informed decision” – </a:t>
            </a:r>
            <a:r>
              <a:rPr lang="en-US" dirty="0" err="1"/>
              <a:t>Va</a:t>
            </a:r>
            <a:r>
              <a:rPr lang="en-US" dirty="0"/>
              <a:t> Code Ann. 54.1-2983.2</a:t>
            </a:r>
          </a:p>
          <a:p>
            <a:pPr marL="44450" indent="0">
              <a:buNone/>
            </a:pPr>
            <a:endParaRPr lang="en-US" i="1" dirty="0"/>
          </a:p>
          <a:p>
            <a:pPr marL="44450" indent="0">
              <a:buNone/>
            </a:pPr>
            <a:r>
              <a:rPr lang="en-US" dirty="0"/>
              <a:t>So, just because a person has a particular diagnosis or a perceived need, that does not necessarily mean that a guardianship is needed. Guardianship should be the last resort – e.g. National Guardianship Association, 2015</a:t>
            </a:r>
          </a:p>
          <a:p>
            <a:pPr marL="44450" indent="0">
              <a:buNone/>
            </a:pPr>
            <a:endParaRPr lang="en-US" dirty="0"/>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solidFill>
                <a:prstClr val="white"/>
              </a:solidFill>
            </a:endParaRPr>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solidFill>
                  <a:prstClr val="white"/>
                </a:solidFill>
              </a:rPr>
              <a:pPr>
                <a:defRPr/>
              </a:pPr>
              <a:t>12</a:t>
            </a:fld>
            <a:endParaRPr lang="en-US" altLang="en-US" dirty="0">
              <a:solidFill>
                <a:prstClr val="white"/>
              </a:solidFill>
            </a:endParaRPr>
          </a:p>
        </p:txBody>
      </p:sp>
    </p:spTree>
    <p:extLst>
      <p:ext uri="{BB962C8B-B14F-4D97-AF65-F5344CB8AC3E}">
        <p14:creationId xmlns:p14="http://schemas.microsoft.com/office/powerpoint/2010/main" val="3122428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0" dirty="0"/>
              <a:t>The ABA’s PRACTICAL Method </a:t>
            </a:r>
            <a:br>
              <a:rPr lang="en-US" sz="3200" b="0" dirty="0"/>
            </a:br>
            <a:r>
              <a:rPr lang="en-US" sz="3200" b="0" dirty="0"/>
              <a:t>Step 2: Reasons</a:t>
            </a:r>
            <a:endParaRPr lang="en-US" sz="3200" dirty="0"/>
          </a:p>
        </p:txBody>
      </p:sp>
      <p:sp>
        <p:nvSpPr>
          <p:cNvPr id="3" name="Content Placeholder 2"/>
          <p:cNvSpPr>
            <a:spLocks noGrp="1"/>
          </p:cNvSpPr>
          <p:nvPr>
            <p:ph idx="1"/>
          </p:nvPr>
        </p:nvSpPr>
        <p:spPr/>
        <p:txBody>
          <a:bodyPr>
            <a:normAutofit fontScale="55000" lnSpcReduction="20000"/>
          </a:bodyPr>
          <a:lstStyle/>
          <a:p>
            <a:pPr marL="44450" indent="0">
              <a:buNone/>
            </a:pPr>
            <a:r>
              <a:rPr lang="en-US" dirty="0"/>
              <a:t>Explore and document the </a:t>
            </a:r>
            <a:r>
              <a:rPr lang="en-US" sz="5100" b="1" dirty="0"/>
              <a:t>R</a:t>
            </a:r>
            <a:r>
              <a:rPr lang="en-US" b="1" dirty="0"/>
              <a:t>EASONS</a:t>
            </a:r>
            <a:r>
              <a:rPr lang="en-US" dirty="0"/>
              <a:t> why people feel a guardianship may be needed</a:t>
            </a:r>
          </a:p>
          <a:p>
            <a:pPr marL="44450" indent="0">
              <a:buNone/>
            </a:pPr>
            <a:endParaRPr lang="en-US" dirty="0"/>
          </a:p>
          <a:p>
            <a:pPr>
              <a:buFont typeface="Wingdings" panose="05000000000000000000" pitchFamily="2" charset="2"/>
              <a:buChar char="§"/>
            </a:pPr>
            <a:r>
              <a:rPr lang="en-US" dirty="0"/>
              <a:t>Ask </a:t>
            </a:r>
          </a:p>
          <a:p>
            <a:pPr marL="44450" indent="0">
              <a:buNone/>
            </a:pPr>
            <a:r>
              <a:rPr lang="en-US" dirty="0"/>
              <a:t>	“What’s the problem”</a:t>
            </a:r>
          </a:p>
          <a:p>
            <a:pPr marL="44450" indent="0">
              <a:buNone/>
            </a:pPr>
            <a:r>
              <a:rPr lang="en-US" dirty="0"/>
              <a:t>	“What is the person not able to do?”</a:t>
            </a:r>
          </a:p>
          <a:p>
            <a:pPr marL="44450" indent="0">
              <a:buNone/>
            </a:pPr>
            <a:endParaRPr lang="en-US" dirty="0"/>
          </a:p>
          <a:p>
            <a:pPr>
              <a:buFont typeface="Wingdings" panose="05000000000000000000" pitchFamily="2" charset="2"/>
              <a:buChar char="§"/>
            </a:pPr>
            <a:r>
              <a:rPr lang="en-US" dirty="0"/>
              <a:t>As with Step 1, don’t just assume that because a person has limitations in doing SOMETHING that they are incapable of doing ANYTHING or even THAT THING if they have assistance </a:t>
            </a:r>
          </a:p>
          <a:p>
            <a:pPr>
              <a:buFont typeface="Wingdings" panose="05000000000000000000" pitchFamily="2" charset="2"/>
              <a:buChar char="§"/>
            </a:pPr>
            <a:r>
              <a:rPr lang="en-US" dirty="0"/>
              <a:t>A person should ONLY be put in guardianship if there is clear and convincing evidence that guardianship is necessary – Va. Code Ann. 64.2-2007(D)</a:t>
            </a:r>
          </a:p>
          <a:p>
            <a:pPr>
              <a:buFont typeface="Wingdings" panose="05000000000000000000" pitchFamily="2" charset="2"/>
              <a:buChar char="§"/>
            </a:pPr>
            <a:r>
              <a:rPr lang="en-US" dirty="0"/>
              <a:t>Before putting a person in guardianship, courts must consider less restrictive alternatives including SDM – Va. Code Ann. 64.2-2007(C)</a:t>
            </a:r>
            <a:endParaRPr lang="en-US" i="1" dirty="0"/>
          </a:p>
          <a:p>
            <a:pPr marL="44450" indent="0">
              <a:buNone/>
            </a:pPr>
            <a:endParaRPr lang="en-US" dirty="0"/>
          </a:p>
          <a:p>
            <a:pPr marL="44450" indent="0">
              <a:buNone/>
            </a:pPr>
            <a:endParaRPr lang="en-US" dirty="0"/>
          </a:p>
          <a:p>
            <a:pPr marL="44450" indent="0">
              <a:buNone/>
            </a:pPr>
            <a:endParaRPr lang="en-US" dirty="0"/>
          </a:p>
          <a:p>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13</a:t>
            </a:fld>
            <a:endParaRPr lang="en-US" altLang="en-US" dirty="0"/>
          </a:p>
        </p:txBody>
      </p:sp>
    </p:spTree>
    <p:extLst>
      <p:ext uri="{BB962C8B-B14F-4D97-AF65-F5344CB8AC3E}">
        <p14:creationId xmlns:p14="http://schemas.microsoft.com/office/powerpoint/2010/main" val="157486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dirty="0"/>
              <a:t>The ABA’s PRACTICAL Method </a:t>
            </a:r>
            <a:br>
              <a:rPr lang="en-US" sz="2800" b="0" dirty="0"/>
            </a:br>
            <a:r>
              <a:rPr lang="en-US" sz="2800" b="0" dirty="0"/>
              <a:t>Step 3: Ask</a:t>
            </a:r>
            <a:endParaRPr lang="en-US" sz="2800" dirty="0"/>
          </a:p>
        </p:txBody>
      </p:sp>
      <p:sp>
        <p:nvSpPr>
          <p:cNvPr id="3" name="Content Placeholder 2"/>
          <p:cNvSpPr>
            <a:spLocks noGrp="1"/>
          </p:cNvSpPr>
          <p:nvPr>
            <p:ph idx="1"/>
          </p:nvPr>
        </p:nvSpPr>
        <p:spPr/>
        <p:txBody>
          <a:bodyPr>
            <a:normAutofit fontScale="40000" lnSpcReduction="20000"/>
          </a:bodyPr>
          <a:lstStyle/>
          <a:p>
            <a:pPr marL="44450" indent="0">
              <a:buNone/>
            </a:pPr>
            <a:endParaRPr lang="en-US" dirty="0"/>
          </a:p>
          <a:p>
            <a:pPr marL="44450" indent="0">
              <a:buNone/>
            </a:pPr>
            <a:r>
              <a:rPr lang="en-US" sz="4200" b="1" dirty="0"/>
              <a:t>ASK</a:t>
            </a:r>
            <a:r>
              <a:rPr lang="en-US" dirty="0"/>
              <a:t> if the problem is temporary or can be addressed in some other way than guardianship.</a:t>
            </a:r>
          </a:p>
          <a:p>
            <a:pPr marL="44450" indent="0">
              <a:buNone/>
            </a:pPr>
            <a:endParaRPr lang="en-US" dirty="0"/>
          </a:p>
          <a:p>
            <a:pPr marL="44450" indent="0">
              <a:buNone/>
            </a:pPr>
            <a:r>
              <a:rPr lang="en-US" dirty="0"/>
              <a:t>What can be done to help the person do what they have trouble doing now?</a:t>
            </a:r>
          </a:p>
          <a:p>
            <a:pPr marL="44450" indent="0">
              <a:buNone/>
            </a:pPr>
            <a:endParaRPr lang="en-US" dirty="0"/>
          </a:p>
          <a:p>
            <a:pPr marL="44450" indent="0">
              <a:buNone/>
            </a:pPr>
            <a:endParaRPr lang="en-US" dirty="0"/>
          </a:p>
          <a:p>
            <a:pPr marL="44450" indent="0">
              <a:buNone/>
            </a:pPr>
            <a:r>
              <a:rPr lang="en-US" dirty="0"/>
              <a:t>REMEMBER: "Incapacitated person" "Incapacitated person" means an adult who has been found by a court to be </a:t>
            </a:r>
            <a:r>
              <a:rPr lang="en-US" b="1" dirty="0"/>
              <a:t>incapable</a:t>
            </a:r>
            <a:r>
              <a:rPr lang="en-US" dirty="0"/>
              <a:t> of receiving and evaluating </a:t>
            </a:r>
            <a:r>
              <a:rPr lang="en-US" dirty="0" err="1"/>
              <a:t>ieffectively</a:t>
            </a:r>
            <a:r>
              <a:rPr lang="en-US" dirty="0"/>
              <a:t> or responding to people, events, or environments to such an extent that </a:t>
            </a:r>
            <a:r>
              <a:rPr lang="en-US" b="1" dirty="0"/>
              <a:t>the individual lacks the capacity </a:t>
            </a:r>
            <a:r>
              <a:rPr lang="en-US" dirty="0"/>
              <a:t>to (</a:t>
            </a:r>
            <a:r>
              <a:rPr lang="en-US" dirty="0" err="1"/>
              <a:t>i</a:t>
            </a:r>
            <a:r>
              <a:rPr lang="en-US" dirty="0"/>
              <a:t>) </a:t>
            </a:r>
            <a:r>
              <a:rPr lang="en-US" b="1" dirty="0"/>
              <a:t>meet the essential requirements for his health</a:t>
            </a:r>
            <a:r>
              <a:rPr lang="en-US" dirty="0"/>
              <a:t>, care, safety, or therapeutic needs without the assistance or protection of a guardian or (ii) </a:t>
            </a:r>
            <a:r>
              <a:rPr lang="en-US" b="1" dirty="0"/>
              <a:t>manage property </a:t>
            </a:r>
            <a:r>
              <a:rPr lang="en-US" dirty="0"/>
              <a:t>or financial affairs or provide for his support or for the support of his legal dependents without the assistance or protection of a conservator. – </a:t>
            </a:r>
            <a:r>
              <a:rPr lang="en-US" dirty="0" err="1"/>
              <a:t>Va</a:t>
            </a:r>
            <a:r>
              <a:rPr lang="en-US" dirty="0"/>
              <a:t> Code Ann. 64.2-2000</a:t>
            </a:r>
          </a:p>
          <a:p>
            <a:pPr marL="44450" indent="0">
              <a:buNone/>
            </a:pPr>
            <a:endParaRPr lang="en-US" dirty="0"/>
          </a:p>
          <a:p>
            <a:pPr marL="44450" indent="0">
              <a:buNone/>
            </a:pPr>
            <a:r>
              <a:rPr lang="en-US" dirty="0"/>
              <a:t>So, ask: What are some ways to empower people to be capable without a guardian?</a:t>
            </a:r>
          </a:p>
          <a:p>
            <a:pPr>
              <a:buFont typeface="Wingdings" panose="05000000000000000000" pitchFamily="2" charset="2"/>
              <a:buChar char="§"/>
            </a:pPr>
            <a:r>
              <a:rPr lang="en-US" dirty="0"/>
              <a:t>SDM plans</a:t>
            </a:r>
          </a:p>
          <a:p>
            <a:pPr>
              <a:buFont typeface="Wingdings" panose="05000000000000000000" pitchFamily="2" charset="2"/>
              <a:buChar char="§"/>
            </a:pPr>
            <a:r>
              <a:rPr lang="en-US" dirty="0"/>
              <a:t>Powers of attorney’</a:t>
            </a:r>
          </a:p>
          <a:p>
            <a:pPr>
              <a:buFont typeface="Wingdings" panose="05000000000000000000" pitchFamily="2" charset="2"/>
              <a:buChar char="§"/>
            </a:pPr>
            <a:r>
              <a:rPr lang="en-US" dirty="0"/>
              <a:t>Advanced directives</a:t>
            </a:r>
          </a:p>
          <a:p>
            <a:pPr>
              <a:buFont typeface="Wingdings" panose="05000000000000000000" pitchFamily="2" charset="2"/>
              <a:buChar char="§"/>
            </a:pPr>
            <a:r>
              <a:rPr lang="en-US" dirty="0"/>
              <a:t>Medicaid services</a:t>
            </a:r>
          </a:p>
          <a:p>
            <a:pPr>
              <a:buFont typeface="Wingdings" panose="05000000000000000000" pitchFamily="2" charset="2"/>
              <a:buChar char="§"/>
            </a:pPr>
            <a:r>
              <a:rPr lang="en-US" dirty="0"/>
              <a:t>Technology (telemedicine, automatic medication refills, scheduling, </a:t>
            </a:r>
            <a:r>
              <a:rPr lang="en-US" dirty="0" err="1"/>
              <a:t>etc</a:t>
            </a:r>
            <a:r>
              <a:rPr lang="en-US" dirty="0"/>
              <a:t>)</a:t>
            </a:r>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14</a:t>
            </a:fld>
            <a:endParaRPr lang="en-US" altLang="en-US" dirty="0"/>
          </a:p>
        </p:txBody>
      </p:sp>
    </p:spTree>
    <p:extLst>
      <p:ext uri="{BB962C8B-B14F-4D97-AF65-F5344CB8AC3E}">
        <p14:creationId xmlns:p14="http://schemas.microsoft.com/office/powerpoint/2010/main" val="828225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0" dirty="0"/>
              <a:t>The ABA’s PRACTICAL Method </a:t>
            </a:r>
            <a:br>
              <a:rPr lang="en-US" sz="3200" b="0" dirty="0"/>
            </a:br>
            <a:r>
              <a:rPr lang="en-US" sz="3200" b="0" dirty="0"/>
              <a:t>Step 4: Community</a:t>
            </a:r>
            <a:endParaRPr lang="en-US" sz="3200" dirty="0"/>
          </a:p>
        </p:txBody>
      </p:sp>
      <p:sp>
        <p:nvSpPr>
          <p:cNvPr id="3" name="Content Placeholder 2"/>
          <p:cNvSpPr>
            <a:spLocks noGrp="1"/>
          </p:cNvSpPr>
          <p:nvPr>
            <p:ph idx="1"/>
          </p:nvPr>
        </p:nvSpPr>
        <p:spPr/>
        <p:txBody>
          <a:bodyPr>
            <a:normAutofit fontScale="55000" lnSpcReduction="20000"/>
          </a:bodyPr>
          <a:lstStyle/>
          <a:p>
            <a:pPr marL="44450" indent="0">
              <a:buNone/>
            </a:pPr>
            <a:endParaRPr lang="en-US" dirty="0"/>
          </a:p>
          <a:p>
            <a:pPr marL="44450" indent="0">
              <a:buNone/>
            </a:pPr>
            <a:r>
              <a:rPr lang="en-US" dirty="0"/>
              <a:t>Connect with </a:t>
            </a:r>
            <a:r>
              <a:rPr lang="en-US" sz="5900" b="1" dirty="0"/>
              <a:t>C</a:t>
            </a:r>
            <a:r>
              <a:rPr lang="en-US" b="1" dirty="0"/>
              <a:t>OMMUNITY</a:t>
            </a:r>
            <a:r>
              <a:rPr lang="en-US" dirty="0"/>
              <a:t> resources that can provide supports and services</a:t>
            </a:r>
          </a:p>
          <a:p>
            <a:pPr marL="44450" indent="0">
              <a:buNone/>
            </a:pPr>
            <a:endParaRPr lang="en-US" dirty="0"/>
          </a:p>
          <a:p>
            <a:pPr>
              <a:buFont typeface="Wingdings" panose="05000000000000000000" pitchFamily="2" charset="2"/>
              <a:buChar char="§"/>
            </a:pPr>
            <a:r>
              <a:rPr lang="en-US" dirty="0"/>
              <a:t>Center for Independent Living</a:t>
            </a:r>
          </a:p>
          <a:p>
            <a:pPr>
              <a:buFont typeface="Wingdings" panose="05000000000000000000" pitchFamily="2" charset="2"/>
              <a:buChar char="§"/>
            </a:pPr>
            <a:r>
              <a:rPr lang="en-US" dirty="0"/>
              <a:t>Area Agency on Aging</a:t>
            </a:r>
          </a:p>
          <a:p>
            <a:pPr>
              <a:buFont typeface="Wingdings" panose="05000000000000000000" pitchFamily="2" charset="2"/>
              <a:buChar char="§"/>
            </a:pPr>
            <a:r>
              <a:rPr lang="en-US" dirty="0"/>
              <a:t>Adult Disability Resource Center</a:t>
            </a:r>
          </a:p>
          <a:p>
            <a:pPr>
              <a:buFont typeface="Wingdings" panose="05000000000000000000" pitchFamily="2" charset="2"/>
              <a:buChar char="§"/>
            </a:pPr>
            <a:r>
              <a:rPr lang="en-US" dirty="0"/>
              <a:t>AARP and other advocacy groups</a:t>
            </a:r>
          </a:p>
          <a:p>
            <a:pPr>
              <a:buFont typeface="Wingdings" panose="05000000000000000000" pitchFamily="2" charset="2"/>
              <a:buChar char="§"/>
            </a:pPr>
            <a:r>
              <a:rPr lang="en-US" dirty="0"/>
              <a:t>Medicaid Waivers or Medicare Programs</a:t>
            </a:r>
          </a:p>
          <a:p>
            <a:pPr>
              <a:buFont typeface="Wingdings" panose="05000000000000000000" pitchFamily="2" charset="2"/>
              <a:buChar char="§"/>
            </a:pPr>
            <a:r>
              <a:rPr lang="en-US" dirty="0"/>
              <a:t>Representative Payee or other financial supporter systems</a:t>
            </a:r>
          </a:p>
          <a:p>
            <a:pPr>
              <a:buFont typeface="Wingdings" panose="05000000000000000000" pitchFamily="2" charset="2"/>
              <a:buChar char="§"/>
            </a:pPr>
            <a:r>
              <a:rPr lang="en-US" dirty="0"/>
              <a:t>Vocational Rehabilitation </a:t>
            </a:r>
          </a:p>
          <a:p>
            <a:pPr marL="44450" indent="0">
              <a:buNone/>
            </a:pPr>
            <a:endParaRPr lang="en-US" dirty="0"/>
          </a:p>
          <a:p>
            <a:pPr marL="44450" indent="0">
              <a:buNone/>
            </a:pPr>
            <a:r>
              <a:rPr lang="en-US" dirty="0"/>
              <a:t>Explore how they or others people/professionals in the person’s life can provide support identified in Step 3</a:t>
            </a:r>
          </a:p>
          <a:p>
            <a:pPr marL="44450" indent="0">
              <a:buNone/>
            </a:pPr>
            <a:endParaRPr lang="en-US" dirty="0"/>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15</a:t>
            </a:fld>
            <a:endParaRPr lang="en-US" altLang="en-US" dirty="0"/>
          </a:p>
        </p:txBody>
      </p:sp>
    </p:spTree>
    <p:extLst>
      <p:ext uri="{BB962C8B-B14F-4D97-AF65-F5344CB8AC3E}">
        <p14:creationId xmlns:p14="http://schemas.microsoft.com/office/powerpoint/2010/main" val="1163711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0" dirty="0"/>
              <a:t>The ABA’s PRACTICAL Method </a:t>
            </a:r>
            <a:br>
              <a:rPr lang="en-US" sz="3200" b="0" dirty="0"/>
            </a:br>
            <a:r>
              <a:rPr lang="en-US" sz="3200" b="0" dirty="0"/>
              <a:t>Step 5: Team</a:t>
            </a:r>
            <a:endParaRPr lang="en-US" sz="3200" dirty="0"/>
          </a:p>
        </p:txBody>
      </p:sp>
      <p:sp>
        <p:nvSpPr>
          <p:cNvPr id="3" name="Content Placeholder 2"/>
          <p:cNvSpPr>
            <a:spLocks noGrp="1"/>
          </p:cNvSpPr>
          <p:nvPr>
            <p:ph idx="1"/>
          </p:nvPr>
        </p:nvSpPr>
        <p:spPr/>
        <p:txBody>
          <a:bodyPr>
            <a:normAutofit fontScale="70000" lnSpcReduction="20000"/>
          </a:bodyPr>
          <a:lstStyle/>
          <a:p>
            <a:pPr marL="44450" indent="0">
              <a:buNone/>
            </a:pPr>
            <a:endParaRPr lang="en-US" dirty="0"/>
          </a:p>
          <a:p>
            <a:pPr marL="44450" indent="0">
              <a:buNone/>
            </a:pPr>
            <a:r>
              <a:rPr lang="en-US" dirty="0"/>
              <a:t>Form a </a:t>
            </a:r>
            <a:r>
              <a:rPr lang="en-US" sz="5900" b="1" dirty="0"/>
              <a:t>T</a:t>
            </a:r>
            <a:r>
              <a:rPr lang="en-US" b="1" dirty="0"/>
              <a:t>EAM</a:t>
            </a:r>
            <a:r>
              <a:rPr lang="en-US" dirty="0"/>
              <a:t>  that can help the person access the supports and services identified in Step 4. </a:t>
            </a:r>
          </a:p>
          <a:p>
            <a:pPr marL="44450" indent="0">
              <a:buNone/>
            </a:pPr>
            <a:endParaRPr lang="en-US" dirty="0"/>
          </a:p>
          <a:p>
            <a:pPr>
              <a:buFont typeface="Wingdings" panose="05000000000000000000" pitchFamily="2" charset="2"/>
              <a:buChar char="§"/>
            </a:pPr>
            <a:r>
              <a:rPr lang="en-US" dirty="0"/>
              <a:t>The ideal team is made up of people the person/professionals the person has identified as an actual or potential supporter</a:t>
            </a:r>
          </a:p>
          <a:p>
            <a:pPr>
              <a:buFont typeface="Wingdings" panose="05000000000000000000" pitchFamily="2" charset="2"/>
              <a:buChar char="§"/>
            </a:pPr>
            <a:r>
              <a:rPr lang="en-US" dirty="0"/>
              <a:t>Shouldn’t the job of a case worker or guardian be to help the person develop a team?</a:t>
            </a:r>
          </a:p>
          <a:p>
            <a:pPr>
              <a:buFont typeface="Wingdings" panose="05000000000000000000" pitchFamily="2" charset="2"/>
              <a:buChar char="§"/>
            </a:pPr>
            <a:r>
              <a:rPr lang="en-US" dirty="0"/>
              <a:t>Remember, Guardians must “encourage the incapacitated person to participate in decisions, to act on his own behalf, and to develop or regain the capacity to manage personal affairs” - Va. Code Ann. 64.2-2019 </a:t>
            </a:r>
          </a:p>
          <a:p>
            <a:pPr marL="44450" indent="0">
              <a:buNone/>
            </a:pPr>
            <a:endParaRPr lang="en-US" dirty="0"/>
          </a:p>
          <a:p>
            <a:pPr marL="44450" indent="0">
              <a:buNone/>
            </a:pPr>
            <a:endParaRPr lang="en-US" dirty="0"/>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16</a:t>
            </a:fld>
            <a:endParaRPr lang="en-US" altLang="en-US" dirty="0"/>
          </a:p>
        </p:txBody>
      </p:sp>
    </p:spTree>
    <p:extLst>
      <p:ext uri="{BB962C8B-B14F-4D97-AF65-F5344CB8AC3E}">
        <p14:creationId xmlns:p14="http://schemas.microsoft.com/office/powerpoint/2010/main" val="1822527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0" dirty="0"/>
              <a:t>The ABA’s PRACTICAL Method </a:t>
            </a:r>
            <a:br>
              <a:rPr lang="en-US" sz="3200" b="0" dirty="0"/>
            </a:br>
            <a:r>
              <a:rPr lang="en-US" sz="3200" b="0" dirty="0"/>
              <a:t>Step 5: Identify</a:t>
            </a:r>
            <a:endParaRPr lang="en-US" sz="3200" dirty="0"/>
          </a:p>
        </p:txBody>
      </p:sp>
      <p:sp>
        <p:nvSpPr>
          <p:cNvPr id="3" name="Content Placeholder 2"/>
          <p:cNvSpPr>
            <a:spLocks noGrp="1"/>
          </p:cNvSpPr>
          <p:nvPr>
            <p:ph idx="1"/>
          </p:nvPr>
        </p:nvSpPr>
        <p:spPr/>
        <p:txBody>
          <a:bodyPr>
            <a:normAutofit fontScale="85000" lnSpcReduction="20000"/>
          </a:bodyPr>
          <a:lstStyle/>
          <a:p>
            <a:pPr marL="44450" indent="0">
              <a:buNone/>
            </a:pPr>
            <a:r>
              <a:rPr lang="en-US" dirty="0"/>
              <a:t>If the person does not have a team, </a:t>
            </a:r>
            <a:r>
              <a:rPr lang="en-US" sz="5900" b="1" dirty="0"/>
              <a:t>I</a:t>
            </a:r>
            <a:r>
              <a:rPr lang="en-US" b="1" dirty="0"/>
              <a:t>DENTIFY  </a:t>
            </a:r>
            <a:r>
              <a:rPr lang="en-US" dirty="0"/>
              <a:t>potential team members by exploring the person’s abilities, needs, wants, and contacts.</a:t>
            </a:r>
          </a:p>
          <a:p>
            <a:pPr marL="44450" indent="0">
              <a:buNone/>
            </a:pPr>
            <a:r>
              <a:rPr lang="en-US" dirty="0"/>
              <a:t>Examples:</a:t>
            </a:r>
          </a:p>
          <a:p>
            <a:pPr>
              <a:buFont typeface="Wingdings" panose="05000000000000000000" pitchFamily="2" charset="2"/>
              <a:buChar char="§"/>
            </a:pPr>
            <a:r>
              <a:rPr lang="en-US" dirty="0"/>
              <a:t>Family members</a:t>
            </a:r>
          </a:p>
          <a:p>
            <a:pPr>
              <a:buFont typeface="Wingdings" panose="05000000000000000000" pitchFamily="2" charset="2"/>
              <a:buChar char="§"/>
            </a:pPr>
            <a:r>
              <a:rPr lang="en-US" dirty="0"/>
              <a:t>Friends</a:t>
            </a:r>
          </a:p>
          <a:p>
            <a:pPr>
              <a:buFont typeface="Wingdings" panose="05000000000000000000" pitchFamily="2" charset="2"/>
              <a:buChar char="§"/>
            </a:pPr>
            <a:r>
              <a:rPr lang="en-US" dirty="0"/>
              <a:t>Case Managers</a:t>
            </a:r>
          </a:p>
          <a:p>
            <a:pPr>
              <a:buFont typeface="Wingdings" panose="05000000000000000000" pitchFamily="2" charset="2"/>
              <a:buChar char="§"/>
            </a:pPr>
            <a:r>
              <a:rPr lang="en-US" dirty="0"/>
              <a:t>Direct Support Professionals</a:t>
            </a:r>
          </a:p>
          <a:p>
            <a:pPr>
              <a:buFont typeface="Wingdings" panose="05000000000000000000" pitchFamily="2" charset="2"/>
              <a:buChar char="§"/>
            </a:pPr>
            <a:r>
              <a:rPr lang="en-US" dirty="0"/>
              <a:t>Members of interest groups the person belongs to</a:t>
            </a:r>
          </a:p>
          <a:p>
            <a:pPr>
              <a:buFont typeface="Wingdings" panose="05000000000000000000" pitchFamily="2" charset="2"/>
              <a:buChar char="§"/>
            </a:pPr>
            <a:r>
              <a:rPr lang="en-US" dirty="0"/>
              <a:t>Retirees </a:t>
            </a:r>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17</a:t>
            </a:fld>
            <a:endParaRPr lang="en-US" altLang="en-US" dirty="0"/>
          </a:p>
        </p:txBody>
      </p:sp>
    </p:spTree>
    <p:extLst>
      <p:ext uri="{BB962C8B-B14F-4D97-AF65-F5344CB8AC3E}">
        <p14:creationId xmlns:p14="http://schemas.microsoft.com/office/powerpoint/2010/main" val="2483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0" dirty="0"/>
              <a:t>The ABA’s PRACTICAL Method </a:t>
            </a:r>
            <a:br>
              <a:rPr lang="en-US" sz="3200" b="0" dirty="0"/>
            </a:br>
            <a:r>
              <a:rPr lang="en-US" sz="3200" b="0" dirty="0"/>
              <a:t>Step 6: Challenges</a:t>
            </a:r>
            <a:endParaRPr lang="en-US" sz="3200" dirty="0"/>
          </a:p>
        </p:txBody>
      </p:sp>
      <p:sp>
        <p:nvSpPr>
          <p:cNvPr id="3" name="Content Placeholder 2"/>
          <p:cNvSpPr>
            <a:spLocks noGrp="1"/>
          </p:cNvSpPr>
          <p:nvPr>
            <p:ph idx="1"/>
          </p:nvPr>
        </p:nvSpPr>
        <p:spPr/>
        <p:txBody>
          <a:bodyPr>
            <a:normAutofit fontScale="40000" lnSpcReduction="20000"/>
          </a:bodyPr>
          <a:lstStyle/>
          <a:p>
            <a:pPr marL="44450" indent="0">
              <a:buNone/>
            </a:pPr>
            <a:r>
              <a:rPr lang="en-US" sz="4200" dirty="0"/>
              <a:t>Explore and identify any </a:t>
            </a:r>
            <a:r>
              <a:rPr lang="en-US" sz="5100" b="1" dirty="0"/>
              <a:t>C</a:t>
            </a:r>
            <a:r>
              <a:rPr lang="en-US" b="1" dirty="0"/>
              <a:t>HALLENGES</a:t>
            </a:r>
            <a:r>
              <a:rPr lang="en-US" dirty="0"/>
              <a:t> </a:t>
            </a:r>
            <a:r>
              <a:rPr lang="en-US" sz="4200" dirty="0"/>
              <a:t>with the team or members</a:t>
            </a:r>
          </a:p>
          <a:p>
            <a:pPr marL="44450" indent="0">
              <a:buNone/>
            </a:pPr>
            <a:endParaRPr lang="en-US" sz="4200" dirty="0"/>
          </a:p>
          <a:p>
            <a:pPr>
              <a:buFont typeface="Wingdings" panose="05000000000000000000" pitchFamily="2" charset="2"/>
              <a:buChar char="§"/>
            </a:pPr>
            <a:r>
              <a:rPr lang="en-US" sz="4200" dirty="0"/>
              <a:t>Are there any members with conflicts of interest or financial interests in the person’s decision-making?</a:t>
            </a:r>
          </a:p>
          <a:p>
            <a:pPr>
              <a:buFont typeface="Wingdings" panose="05000000000000000000" pitchFamily="2" charset="2"/>
              <a:buChar char="§"/>
            </a:pPr>
            <a:r>
              <a:rPr lang="en-US" sz="4200" dirty="0"/>
              <a:t>Are there team members who may be coercing, abusing, or neglecting, the person?</a:t>
            </a:r>
          </a:p>
          <a:p>
            <a:pPr>
              <a:buFont typeface="Wingdings" panose="05000000000000000000" pitchFamily="2" charset="2"/>
              <a:buChar char="§"/>
            </a:pPr>
            <a:r>
              <a:rPr lang="en-US" sz="4200" dirty="0"/>
              <a:t>Provide counsel to the client to exclude challenging members from the team or, at least, limit the decisions in which they’ll be involved.</a:t>
            </a:r>
          </a:p>
          <a:p>
            <a:pPr>
              <a:buFont typeface="Wingdings" panose="05000000000000000000" pitchFamily="2" charset="2"/>
              <a:buChar char="§"/>
            </a:pPr>
            <a:r>
              <a:rPr lang="en-US" sz="5000" dirty="0"/>
              <a:t>Other possible steps</a:t>
            </a:r>
          </a:p>
          <a:p>
            <a:pPr lvl="1"/>
            <a:r>
              <a:rPr lang="en-US" sz="4000" dirty="0"/>
              <a:t>Contact Disability law Center of Virginia for investigation of abuse, neglect, or exploitation – www.DLCV.Org</a:t>
            </a:r>
          </a:p>
          <a:p>
            <a:pPr lvl="1"/>
            <a:r>
              <a:rPr lang="en-US" sz="4000" dirty="0"/>
              <a:t>Seek Protective Order</a:t>
            </a:r>
          </a:p>
          <a:p>
            <a:pPr lvl="1"/>
            <a:r>
              <a:rPr lang="en-US" sz="4000" dirty="0"/>
              <a:t>Call the police</a:t>
            </a:r>
          </a:p>
          <a:p>
            <a:pPr lvl="1"/>
            <a:r>
              <a:rPr lang="en-US" sz="4000" dirty="0"/>
              <a:t>File complaint with Medicaid Fraud Unit</a:t>
            </a:r>
          </a:p>
          <a:p>
            <a:pPr lvl="1"/>
            <a:r>
              <a:rPr lang="en-US" sz="4000" dirty="0"/>
              <a:t>Contact state Long Term Care Ombudsman</a:t>
            </a:r>
          </a:p>
          <a:p>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18</a:t>
            </a:fld>
            <a:endParaRPr lang="en-US" altLang="en-US" dirty="0"/>
          </a:p>
        </p:txBody>
      </p:sp>
    </p:spTree>
    <p:extLst>
      <p:ext uri="{BB962C8B-B14F-4D97-AF65-F5344CB8AC3E}">
        <p14:creationId xmlns:p14="http://schemas.microsoft.com/office/powerpoint/2010/main" val="1872733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0" dirty="0"/>
              <a:t>The ABA’s PRACTICAL Method </a:t>
            </a:r>
            <a:br>
              <a:rPr lang="en-US" sz="3200" b="0" dirty="0"/>
            </a:br>
            <a:r>
              <a:rPr lang="en-US" sz="3200" b="0" dirty="0"/>
              <a:t>Step 7: Appoint</a:t>
            </a:r>
            <a:endParaRPr lang="en-US" sz="3200" dirty="0"/>
          </a:p>
        </p:txBody>
      </p:sp>
      <p:sp>
        <p:nvSpPr>
          <p:cNvPr id="3" name="Content Placeholder 2"/>
          <p:cNvSpPr>
            <a:spLocks noGrp="1"/>
          </p:cNvSpPr>
          <p:nvPr>
            <p:ph idx="1"/>
          </p:nvPr>
        </p:nvSpPr>
        <p:spPr/>
        <p:txBody>
          <a:bodyPr>
            <a:normAutofit fontScale="92500" lnSpcReduction="20000"/>
          </a:bodyPr>
          <a:lstStyle/>
          <a:p>
            <a:pPr marL="44450" indent="0">
              <a:buNone/>
            </a:pPr>
            <a:r>
              <a:rPr lang="en-US" dirty="0"/>
              <a:t>If the person has a specific person/people who they want to make decisions for them, </a:t>
            </a:r>
            <a:r>
              <a:rPr lang="en-US" sz="5900" b="1" dirty="0"/>
              <a:t>A</a:t>
            </a:r>
            <a:r>
              <a:rPr lang="en-US" b="1" dirty="0"/>
              <a:t>PPOINT </a:t>
            </a:r>
            <a:r>
              <a:rPr lang="en-US" dirty="0"/>
              <a:t>them to do so:</a:t>
            </a:r>
          </a:p>
          <a:p>
            <a:pPr marL="44450" indent="0">
              <a:buNone/>
            </a:pPr>
            <a:r>
              <a:rPr lang="en-US" dirty="0"/>
              <a:t>Examples:</a:t>
            </a:r>
          </a:p>
          <a:p>
            <a:pPr>
              <a:buFont typeface="Wingdings" panose="05000000000000000000" pitchFamily="2" charset="2"/>
              <a:buChar char="§"/>
            </a:pPr>
            <a:r>
              <a:rPr lang="en-US" dirty="0"/>
              <a:t>Power of Attorney</a:t>
            </a:r>
          </a:p>
          <a:p>
            <a:pPr>
              <a:buFont typeface="Wingdings" panose="05000000000000000000" pitchFamily="2" charset="2"/>
              <a:buChar char="§"/>
            </a:pPr>
            <a:r>
              <a:rPr lang="en-US" dirty="0"/>
              <a:t>Medical Advance Directive</a:t>
            </a:r>
          </a:p>
          <a:p>
            <a:pPr>
              <a:buFont typeface="Wingdings" panose="05000000000000000000" pitchFamily="2" charset="2"/>
              <a:buChar char="§"/>
            </a:pPr>
            <a:r>
              <a:rPr lang="en-US" dirty="0"/>
              <a:t>Psychiatric Advanced Directive</a:t>
            </a:r>
          </a:p>
          <a:p>
            <a:pPr>
              <a:buFont typeface="Wingdings" panose="05000000000000000000" pitchFamily="2" charset="2"/>
              <a:buChar char="§"/>
            </a:pPr>
            <a:r>
              <a:rPr lang="en-US" dirty="0"/>
              <a:t>SDM Agreement</a:t>
            </a:r>
          </a:p>
          <a:p>
            <a:pPr>
              <a:buFont typeface="Wingdings" panose="05000000000000000000" pitchFamily="2" charset="2"/>
              <a:buChar char="§"/>
            </a:pPr>
            <a:r>
              <a:rPr lang="en-US" dirty="0"/>
              <a:t>Representative Payee</a:t>
            </a:r>
          </a:p>
          <a:p>
            <a:pPr marL="44450" indent="0">
              <a:buNone/>
            </a:pPr>
            <a:endParaRPr lang="en-US" dirty="0"/>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19</a:t>
            </a:fld>
            <a:endParaRPr lang="en-US" altLang="en-US" dirty="0"/>
          </a:p>
        </p:txBody>
      </p:sp>
    </p:spTree>
    <p:extLst>
      <p:ext uri="{BB962C8B-B14F-4D97-AF65-F5344CB8AC3E}">
        <p14:creationId xmlns:p14="http://schemas.microsoft.com/office/powerpoint/2010/main" val="2487283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Font typeface="Wingdings 2" panose="05020102010507070707" pitchFamily="18" charset="2"/>
              <a:buNone/>
              <a:defRPr/>
            </a:pPr>
            <a:r>
              <a:rPr lang="en-US" sz="4000" dirty="0"/>
              <a:t>“[P]</a:t>
            </a:r>
            <a:r>
              <a:rPr lang="en-US" sz="4000" dirty="0" err="1"/>
              <a:t>hysical</a:t>
            </a:r>
            <a:r>
              <a:rPr lang="en-US" sz="4000" dirty="0"/>
              <a:t> or mental disabilities in no way diminish a person's right to fully participate in all aspects of society”</a:t>
            </a:r>
          </a:p>
          <a:p>
            <a:pPr marL="0" indent="0">
              <a:buFont typeface="Wingdings 2" panose="05020102010507070707" pitchFamily="18" charset="2"/>
              <a:buNone/>
              <a:defRPr/>
            </a:pPr>
            <a:r>
              <a:rPr lang="en-US" sz="4000" dirty="0"/>
              <a:t>The Americans with Disabilities Act, 42 </a:t>
            </a:r>
            <a:r>
              <a:rPr lang="en-US" sz="4000" dirty="0" err="1"/>
              <a:t>U.S.C</a:t>
            </a:r>
            <a:r>
              <a:rPr lang="en-US" sz="4000" dirty="0"/>
              <a:t>. 12101</a:t>
            </a:r>
          </a:p>
          <a:p>
            <a:pPr marL="109728" indent="0">
              <a:buFont typeface="Wingdings 2" panose="05020102010507070707" pitchFamily="18" charset="2"/>
              <a:buNone/>
              <a:defRPr/>
            </a:pPr>
            <a:endParaRPr lang="en-US" dirty="0"/>
          </a:p>
        </p:txBody>
      </p:sp>
      <p:sp>
        <p:nvSpPr>
          <p:cNvPr id="3" name="Title 2"/>
          <p:cNvSpPr>
            <a:spLocks noGrp="1"/>
          </p:cNvSpPr>
          <p:nvPr>
            <p:ph type="title"/>
          </p:nvPr>
        </p:nvSpPr>
        <p:spPr/>
        <p:txBody>
          <a:bodyPr/>
          <a:lstStyle/>
          <a:p>
            <a:pPr>
              <a:defRPr/>
            </a:pPr>
            <a:r>
              <a:rPr lang="en-US" dirty="0"/>
              <a:t>Article of Faith:</a:t>
            </a:r>
            <a:br>
              <a:rPr lang="en-US" dirty="0"/>
            </a:br>
            <a:r>
              <a:rPr lang="en-US" dirty="0"/>
              <a:t>Equal Rights </a:t>
            </a:r>
          </a:p>
        </p:txBody>
      </p:sp>
    </p:spTree>
    <p:extLst>
      <p:ext uri="{BB962C8B-B14F-4D97-AF65-F5344CB8AC3E}">
        <p14:creationId xmlns:p14="http://schemas.microsoft.com/office/powerpoint/2010/main" val="378207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0" dirty="0"/>
              <a:t>The ABA’s PRACTICAL Method </a:t>
            </a:r>
            <a:br>
              <a:rPr lang="en-US" sz="3200" b="0" dirty="0"/>
            </a:br>
            <a:r>
              <a:rPr lang="en-US" sz="3200" b="0" dirty="0"/>
              <a:t>Step 8: Limit</a:t>
            </a:r>
            <a:endParaRPr lang="en-US" sz="3200" dirty="0"/>
          </a:p>
        </p:txBody>
      </p:sp>
      <p:sp>
        <p:nvSpPr>
          <p:cNvPr id="3" name="Content Placeholder 2"/>
          <p:cNvSpPr>
            <a:spLocks noGrp="1"/>
          </p:cNvSpPr>
          <p:nvPr>
            <p:ph idx="1"/>
          </p:nvPr>
        </p:nvSpPr>
        <p:spPr/>
        <p:txBody>
          <a:bodyPr>
            <a:normAutofit fontScale="77500" lnSpcReduction="20000"/>
          </a:bodyPr>
          <a:lstStyle/>
          <a:p>
            <a:pPr marL="44450" indent="0">
              <a:buNone/>
            </a:pPr>
            <a:r>
              <a:rPr lang="en-US" dirty="0"/>
              <a:t>As a last resort, seek a guardianship but </a:t>
            </a:r>
            <a:r>
              <a:rPr lang="en-US" sz="5900" b="1" dirty="0"/>
              <a:t>L</a:t>
            </a:r>
            <a:r>
              <a:rPr lang="en-US" b="1" dirty="0"/>
              <a:t>IMIT </a:t>
            </a:r>
            <a:r>
              <a:rPr lang="en-US" dirty="0"/>
              <a:t>it to only those areas where the person cannot make decisions with or without support</a:t>
            </a:r>
          </a:p>
          <a:p>
            <a:pPr marL="44450" indent="0">
              <a:buNone/>
            </a:pPr>
            <a:endParaRPr lang="en-US" dirty="0"/>
          </a:p>
          <a:p>
            <a:pPr marL="44450" indent="0">
              <a:buNone/>
            </a:pPr>
            <a:r>
              <a:rPr lang="en-US" dirty="0"/>
              <a:t>Remember, courts should appoint “a limited guardian for an incapacitated person who is capable of addressing some of the essential requirements for his care for the limited purpose of medical decision making, decisions about place of residency, or other specific decisions regarding his personal affairs.” </a:t>
            </a:r>
          </a:p>
          <a:p>
            <a:pPr marL="44450" indent="0">
              <a:buNone/>
            </a:pPr>
            <a:r>
              <a:rPr lang="en-US" dirty="0"/>
              <a:t>- Va. Code Ann. 64.2-2009 </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20</a:t>
            </a:fld>
            <a:endParaRPr lang="en-US" altLang="en-US" dirty="0"/>
          </a:p>
        </p:txBody>
      </p:sp>
    </p:spTree>
    <p:extLst>
      <p:ext uri="{BB962C8B-B14F-4D97-AF65-F5344CB8AC3E}">
        <p14:creationId xmlns:p14="http://schemas.microsoft.com/office/powerpoint/2010/main" val="3381674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It Happen</a:t>
            </a:r>
            <a:br>
              <a:rPr lang="en-US" dirty="0"/>
            </a:br>
            <a:r>
              <a:rPr lang="en-US" dirty="0"/>
              <a:t>Steps in Supported Decision-Making</a:t>
            </a:r>
          </a:p>
        </p:txBody>
      </p:sp>
      <p:sp>
        <p:nvSpPr>
          <p:cNvPr id="3" name="Content Placeholder 2"/>
          <p:cNvSpPr>
            <a:spLocks noGrp="1"/>
          </p:cNvSpPr>
          <p:nvPr>
            <p:ph idx="1"/>
          </p:nvPr>
        </p:nvSpPr>
        <p:spPr/>
        <p:txBody>
          <a:bodyPr>
            <a:normAutofit fontScale="92500" lnSpcReduction="20000"/>
          </a:bodyPr>
          <a:lstStyle/>
          <a:p>
            <a:pPr marL="44450" indent="0" algn="ctr">
              <a:buNone/>
            </a:pPr>
            <a:r>
              <a:rPr lang="en-US" u="sng" dirty="0"/>
              <a:t>Listen and Think</a:t>
            </a:r>
            <a:endParaRPr lang="en-US" dirty="0"/>
          </a:p>
          <a:p>
            <a:r>
              <a:rPr lang="en-US" dirty="0"/>
              <a:t>Supported Decision-Making should always be based on the person’s strengths, needs, and interests.  </a:t>
            </a:r>
          </a:p>
          <a:p>
            <a:r>
              <a:rPr lang="en-US" dirty="0"/>
              <a:t>Start by encouraging the person to think about decisions he or she makes now and those the person needs help to make.   </a:t>
            </a:r>
          </a:p>
          <a:p>
            <a:r>
              <a:rPr lang="en-US" dirty="0"/>
              <a:t>RESOURCE: The Missouri Stoplight Tool: </a:t>
            </a:r>
            <a:r>
              <a:rPr lang="en-US" u="sng" dirty="0">
                <a:hlinkClick r:id="rId2"/>
              </a:rPr>
              <a:t>https://www.moddcouncil.org/uploaded/Guardianship%20Manual%20Appendix%201.pdf</a:t>
            </a:r>
            <a:r>
              <a:rPr lang="en-US" dirty="0"/>
              <a:t> </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fld id="{D15B4D35-2AC4-474F-811A-00E639E0751D}" type="slidenum">
              <a:rPr lang="en-US" altLang="en-US" smtClean="0"/>
              <a:pPr/>
              <a:t>21</a:t>
            </a:fld>
            <a:endParaRPr lang="en-US" altLang="en-US"/>
          </a:p>
        </p:txBody>
      </p:sp>
    </p:spTree>
    <p:extLst>
      <p:ext uri="{BB962C8B-B14F-4D97-AF65-F5344CB8AC3E}">
        <p14:creationId xmlns:p14="http://schemas.microsoft.com/office/powerpoint/2010/main" val="845310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it Happen</a:t>
            </a:r>
            <a:br>
              <a:rPr lang="en-US" dirty="0"/>
            </a:br>
            <a:r>
              <a:rPr lang="en-US" dirty="0"/>
              <a:t>Steps in Supported Decision-Making</a:t>
            </a:r>
          </a:p>
        </p:txBody>
      </p:sp>
      <p:sp>
        <p:nvSpPr>
          <p:cNvPr id="3" name="Content Placeholder 2"/>
          <p:cNvSpPr>
            <a:spLocks noGrp="1"/>
          </p:cNvSpPr>
          <p:nvPr>
            <p:ph idx="1"/>
          </p:nvPr>
        </p:nvSpPr>
        <p:spPr/>
        <p:txBody>
          <a:bodyPr>
            <a:normAutofit fontScale="85000" lnSpcReduction="20000"/>
          </a:bodyPr>
          <a:lstStyle/>
          <a:p>
            <a:pPr marL="44450" indent="0" algn="ctr">
              <a:buNone/>
            </a:pPr>
            <a:r>
              <a:rPr lang="en-US" u="sng" dirty="0"/>
              <a:t>Identify Opportunities and Challenges</a:t>
            </a:r>
            <a:endParaRPr lang="en-US" dirty="0"/>
          </a:p>
          <a:p>
            <a:r>
              <a:rPr lang="en-US" dirty="0"/>
              <a:t>Explore the types of support the person wants to use. </a:t>
            </a:r>
          </a:p>
          <a:p>
            <a:r>
              <a:rPr lang="en-US" dirty="0"/>
              <a:t>Talk about the support he or she uses now.  If one way of supporting the person works wells, think about trying it for other life areas.  </a:t>
            </a:r>
          </a:p>
          <a:p>
            <a:r>
              <a:rPr lang="en-US" dirty="0"/>
              <a:t>If you’re not sure what to try, brainstorm about ways to give and get support</a:t>
            </a:r>
          </a:p>
          <a:p>
            <a:r>
              <a:rPr lang="en-US" dirty="0"/>
              <a:t>RESOURCE: The “Supported Decision-Making Brainstorming Guide:”  </a:t>
            </a:r>
            <a:r>
              <a:rPr lang="en-US" u="sng" dirty="0">
                <a:hlinkClick r:id="rId2"/>
              </a:rPr>
              <a:t>http://supporteddecisionmaking.org/sites/default/files/sdm-brainstorming-guide.pdf</a:t>
            </a:r>
            <a:r>
              <a:rPr lang="en-US" dirty="0"/>
              <a:t>    </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fld id="{D15B4D35-2AC4-474F-811A-00E639E0751D}" type="slidenum">
              <a:rPr lang="en-US" altLang="en-US" smtClean="0"/>
              <a:pPr/>
              <a:t>22</a:t>
            </a:fld>
            <a:endParaRPr lang="en-US" altLang="en-US"/>
          </a:p>
        </p:txBody>
      </p:sp>
    </p:spTree>
    <p:extLst>
      <p:ext uri="{BB962C8B-B14F-4D97-AF65-F5344CB8AC3E}">
        <p14:creationId xmlns:p14="http://schemas.microsoft.com/office/powerpoint/2010/main" val="427674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It Happen:</a:t>
            </a:r>
            <a:br>
              <a:rPr lang="en-US" dirty="0"/>
            </a:br>
            <a:r>
              <a:rPr lang="en-US" dirty="0"/>
              <a:t>Steps in Supported Decision-Making</a:t>
            </a:r>
          </a:p>
        </p:txBody>
      </p:sp>
      <p:sp>
        <p:nvSpPr>
          <p:cNvPr id="3" name="Content Placeholder 2"/>
          <p:cNvSpPr>
            <a:spLocks noGrp="1"/>
          </p:cNvSpPr>
          <p:nvPr>
            <p:ph idx="1"/>
          </p:nvPr>
        </p:nvSpPr>
        <p:spPr/>
        <p:txBody>
          <a:bodyPr>
            <a:normAutofit fontScale="92500" lnSpcReduction="10000"/>
          </a:bodyPr>
          <a:lstStyle/>
          <a:p>
            <a:pPr marL="44450" indent="0" algn="ctr">
              <a:buNone/>
            </a:pPr>
            <a:r>
              <a:rPr lang="en-US" u="sng" dirty="0"/>
              <a:t>Find Supporters  </a:t>
            </a:r>
            <a:endParaRPr lang="en-US" dirty="0"/>
          </a:p>
          <a:p>
            <a:r>
              <a:rPr lang="en-US" dirty="0"/>
              <a:t>Connect with the people, professionals, agencies, and organizations that can provide the support the person wants.  </a:t>
            </a:r>
          </a:p>
          <a:p>
            <a:r>
              <a:rPr lang="en-US" dirty="0"/>
              <a:t>Consider support from programs like Aging and Disability Resource Center, Area Agency on Aging, Medicaid Waiver, Centers for Independent Living. </a:t>
            </a:r>
          </a:p>
          <a:p>
            <a:pPr marL="44450" indent="0">
              <a:buNone/>
            </a:pPr>
            <a:r>
              <a:rPr lang="en-US" dirty="0"/>
              <a:t>   </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fld id="{D15B4D35-2AC4-474F-811A-00E639E0751D}" type="slidenum">
              <a:rPr lang="en-US" altLang="en-US" smtClean="0"/>
              <a:pPr/>
              <a:t>23</a:t>
            </a:fld>
            <a:endParaRPr lang="en-US" altLang="en-US"/>
          </a:p>
        </p:txBody>
      </p:sp>
    </p:spTree>
    <p:extLst>
      <p:ext uri="{BB962C8B-B14F-4D97-AF65-F5344CB8AC3E}">
        <p14:creationId xmlns:p14="http://schemas.microsoft.com/office/powerpoint/2010/main" val="3316436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It Happen</a:t>
            </a:r>
            <a:br>
              <a:rPr lang="en-US" dirty="0"/>
            </a:br>
            <a:r>
              <a:rPr lang="en-US" dirty="0"/>
              <a:t>Steps in Supported Decision-Making</a:t>
            </a:r>
          </a:p>
        </p:txBody>
      </p:sp>
      <p:sp>
        <p:nvSpPr>
          <p:cNvPr id="3" name="Content Placeholder 2"/>
          <p:cNvSpPr>
            <a:spLocks noGrp="1"/>
          </p:cNvSpPr>
          <p:nvPr>
            <p:ph idx="1"/>
          </p:nvPr>
        </p:nvSpPr>
        <p:spPr/>
        <p:txBody>
          <a:bodyPr>
            <a:normAutofit fontScale="92500" lnSpcReduction="10000"/>
          </a:bodyPr>
          <a:lstStyle/>
          <a:p>
            <a:pPr marL="44450" indent="0" algn="ctr">
              <a:buNone/>
            </a:pPr>
            <a:r>
              <a:rPr lang="en-US" u="sng" dirty="0"/>
              <a:t>Coordinate Support  </a:t>
            </a:r>
            <a:endParaRPr lang="en-US" dirty="0"/>
          </a:p>
          <a:p>
            <a:r>
              <a:rPr lang="en-US" dirty="0"/>
              <a:t>Work with the person, supporters, professionals, and agencies to develop a Supported Decision-Making plan laying out who will support the person and how the person will use that support.</a:t>
            </a:r>
          </a:p>
          <a:p>
            <a:r>
              <a:rPr lang="en-US" dirty="0"/>
              <a:t>RESOURCE: “Setting the Wheels in Motion”:  </a:t>
            </a:r>
            <a:r>
              <a:rPr lang="en-US" u="sng" dirty="0">
                <a:hlinkClick r:id="rId2"/>
              </a:rPr>
              <a:t>http://supporteddecisionmaking.org/sites/default/files/Supported-Decision-Making-Teams-Setting-the-Wheels-in-Motion.pdf</a:t>
            </a:r>
            <a:r>
              <a:rPr lang="en-US" dirty="0"/>
              <a:t> </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fld id="{D15B4D35-2AC4-474F-811A-00E639E0751D}" type="slidenum">
              <a:rPr lang="en-US" altLang="en-US" smtClean="0"/>
              <a:pPr/>
              <a:t>24</a:t>
            </a:fld>
            <a:endParaRPr lang="en-US" altLang="en-US"/>
          </a:p>
        </p:txBody>
      </p:sp>
    </p:spTree>
    <p:extLst>
      <p:ext uri="{BB962C8B-B14F-4D97-AF65-F5344CB8AC3E}">
        <p14:creationId xmlns:p14="http://schemas.microsoft.com/office/powerpoint/2010/main" val="1337723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It Happen:</a:t>
            </a:r>
            <a:br>
              <a:rPr lang="en-US" dirty="0"/>
            </a:br>
            <a:r>
              <a:rPr lang="en-US" dirty="0"/>
              <a:t>Steps in Supported Decision-Making</a:t>
            </a:r>
          </a:p>
        </p:txBody>
      </p:sp>
      <p:sp>
        <p:nvSpPr>
          <p:cNvPr id="3" name="Content Placeholder 2"/>
          <p:cNvSpPr>
            <a:spLocks noGrp="1"/>
          </p:cNvSpPr>
          <p:nvPr>
            <p:ph idx="1"/>
          </p:nvPr>
        </p:nvSpPr>
        <p:spPr/>
        <p:txBody>
          <a:bodyPr>
            <a:normAutofit/>
          </a:bodyPr>
          <a:lstStyle/>
          <a:p>
            <a:pPr marL="44450" indent="0" algn="ctr">
              <a:buNone/>
            </a:pPr>
            <a:r>
              <a:rPr lang="en-US" u="sng" dirty="0"/>
              <a:t>Put it in Writing</a:t>
            </a:r>
            <a:endParaRPr lang="en-US" dirty="0"/>
          </a:p>
          <a:p>
            <a:r>
              <a:rPr lang="en-US" dirty="0"/>
              <a:t>Not required by VA Law, but helpful – </a:t>
            </a:r>
            <a:r>
              <a:rPr lang="en-US" dirty="0" err="1"/>
              <a:t>Va</a:t>
            </a:r>
            <a:r>
              <a:rPr lang="en-US" dirty="0"/>
              <a:t> Code Ann. 64.2-2007 recognizes “supported decision making agreements”</a:t>
            </a:r>
          </a:p>
          <a:p>
            <a:r>
              <a:rPr lang="en-US" dirty="0"/>
              <a:t>Create written plans saying who will give support, when, and how</a:t>
            </a:r>
          </a:p>
          <a:p>
            <a:r>
              <a:rPr lang="en-US" dirty="0"/>
              <a:t>Examples of agreements are at </a:t>
            </a:r>
            <a:r>
              <a:rPr lang="en-US" dirty="0">
                <a:hlinkClick r:id="rId2"/>
              </a:rPr>
              <a:t>www.SupportedDecisionMaking.Org</a:t>
            </a:r>
            <a:r>
              <a:rPr lang="en-US" dirty="0"/>
              <a:t>   </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fld id="{D15B4D35-2AC4-474F-811A-00E639E0751D}" type="slidenum">
              <a:rPr lang="en-US" altLang="en-US" smtClean="0"/>
              <a:pPr/>
              <a:t>25</a:t>
            </a:fld>
            <a:endParaRPr lang="en-US" altLang="en-US"/>
          </a:p>
        </p:txBody>
      </p:sp>
    </p:spTree>
    <p:extLst>
      <p:ext uri="{BB962C8B-B14F-4D97-AF65-F5344CB8AC3E}">
        <p14:creationId xmlns:p14="http://schemas.microsoft.com/office/powerpoint/2010/main" val="2118163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with Evaluations</a:t>
            </a:r>
          </a:p>
        </p:txBody>
      </p:sp>
      <p:sp>
        <p:nvSpPr>
          <p:cNvPr id="3" name="Content Placeholder 2"/>
          <p:cNvSpPr>
            <a:spLocks noGrp="1"/>
          </p:cNvSpPr>
          <p:nvPr>
            <p:ph idx="1"/>
          </p:nvPr>
        </p:nvSpPr>
        <p:spPr/>
        <p:txBody>
          <a:bodyPr>
            <a:normAutofit fontScale="70000" lnSpcReduction="20000"/>
          </a:bodyPr>
          <a:lstStyle/>
          <a:p>
            <a:pPr marL="44450" indent="0">
              <a:buNone/>
            </a:pPr>
            <a:r>
              <a:rPr lang="en-US" dirty="0"/>
              <a:t>“A report evaluating the condition of the respondent shall be filed, under seal, with the court and provided to the guardian ad litem, the respondent, and all adult individuals and all entities to whom notice is required under subsection C of § </a:t>
            </a:r>
            <a:r>
              <a:rPr lang="en-US" dirty="0">
                <a:hlinkClick r:id="rId2"/>
              </a:rPr>
              <a:t>64.2-2004</a:t>
            </a:r>
            <a:r>
              <a:rPr lang="en-US" dirty="0"/>
              <a:t> within a reasonable time prior to the hearing on the petition. The report shall be prepared by one or more licensed physicians or psychologists or licensed professionals skilled in the assessment and treatment of the physical or mental conditions of the respondent as alleged in the petition. If a report is not available, the court may proceed to hold the hearing without the report for good cause shown, absent any objection by the guardian ad litem, or may order a report and delay the hearing until the report is prepared, filed, and provided.”</a:t>
            </a:r>
          </a:p>
          <a:p>
            <a:pPr marL="44450" indent="0">
              <a:buNone/>
            </a:pPr>
            <a:r>
              <a:rPr lang="en-US" dirty="0" err="1"/>
              <a:t>Va</a:t>
            </a:r>
            <a:r>
              <a:rPr lang="en-US" dirty="0"/>
              <a:t> Code Ann. 64.2-2005</a:t>
            </a:r>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26</a:t>
            </a:fld>
            <a:endParaRPr lang="en-US" altLang="en-US" dirty="0"/>
          </a:p>
        </p:txBody>
      </p:sp>
    </p:spTree>
    <p:extLst>
      <p:ext uri="{BB962C8B-B14F-4D97-AF65-F5344CB8AC3E}">
        <p14:creationId xmlns:p14="http://schemas.microsoft.com/office/powerpoint/2010/main" val="2477321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Capacity Through Evaluations 1</a:t>
            </a:r>
          </a:p>
        </p:txBody>
      </p:sp>
      <p:sp>
        <p:nvSpPr>
          <p:cNvPr id="3" name="Content Placeholder 2"/>
          <p:cNvSpPr>
            <a:spLocks noGrp="1"/>
          </p:cNvSpPr>
          <p:nvPr>
            <p:ph idx="1"/>
          </p:nvPr>
        </p:nvSpPr>
        <p:spPr/>
        <p:txBody>
          <a:bodyPr>
            <a:noAutofit/>
          </a:bodyPr>
          <a:lstStyle/>
          <a:p>
            <a:r>
              <a:rPr lang="en-US" sz="2400" dirty="0"/>
              <a:t>The Court does not HAVE to order an evaluation – can decline “for good cause”</a:t>
            </a:r>
          </a:p>
          <a:p>
            <a:r>
              <a:rPr lang="en-US" sz="2400" dirty="0"/>
              <a:t>However, evaluations are important because they can show that the person has capacity (pre guardianship) or has gained it (post) through expert testimony by psychologist</a:t>
            </a:r>
          </a:p>
          <a:p>
            <a:pPr lvl="1"/>
            <a:r>
              <a:rPr lang="en-US" sz="2400" dirty="0"/>
              <a:t>This was done in </a:t>
            </a:r>
            <a:r>
              <a:rPr lang="en-US" sz="2400" i="1" dirty="0"/>
              <a:t>Ross and Ross v. Hatch, </a:t>
            </a:r>
            <a:r>
              <a:rPr lang="en-US" sz="2400" dirty="0"/>
              <a:t>Va. Cir. (Newport News), Case No. CWF-120000-426 and </a:t>
            </a:r>
            <a:r>
              <a:rPr lang="en-US" sz="2400" i="1" dirty="0"/>
              <a:t>In Re: Ryan Herbert King</a:t>
            </a:r>
            <a:r>
              <a:rPr lang="en-US" sz="2400" dirty="0"/>
              <a:t>, </a:t>
            </a:r>
            <a:r>
              <a:rPr lang="en-US" sz="2400" dirty="0" err="1"/>
              <a:t>D.C.Sup.Ct</a:t>
            </a:r>
            <a:r>
              <a:rPr lang="en-US" sz="2400" dirty="0"/>
              <a:t>. (Probate) Case No.: 2003 INT 249</a:t>
            </a:r>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27</a:t>
            </a:fld>
            <a:endParaRPr lang="en-US" altLang="en-US" dirty="0"/>
          </a:p>
        </p:txBody>
      </p:sp>
    </p:spTree>
    <p:extLst>
      <p:ext uri="{BB962C8B-B14F-4D97-AF65-F5344CB8AC3E}">
        <p14:creationId xmlns:p14="http://schemas.microsoft.com/office/powerpoint/2010/main" val="722459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Capacity</a:t>
            </a:r>
            <a:br>
              <a:rPr lang="en-US" dirty="0"/>
            </a:br>
            <a:r>
              <a:rPr lang="en-US" dirty="0"/>
              <a:t>Evaluations 2</a:t>
            </a:r>
          </a:p>
        </p:txBody>
      </p:sp>
      <p:sp>
        <p:nvSpPr>
          <p:cNvPr id="3" name="Content Placeholder 2"/>
          <p:cNvSpPr>
            <a:spLocks noGrp="1"/>
          </p:cNvSpPr>
          <p:nvPr>
            <p:ph idx="1"/>
          </p:nvPr>
        </p:nvSpPr>
        <p:spPr/>
        <p:txBody>
          <a:bodyPr/>
          <a:lstStyle/>
          <a:p>
            <a:r>
              <a:rPr lang="en-US" sz="2400" dirty="0"/>
              <a:t>Another option is to have an expert evaluate the person to render an opinion as to whether the person is, in fact, using SDM.  Even if the expert cannot testify regarding the person’s medical/mental status, it goes to the continuing “necessity” of the guardianship.  </a:t>
            </a:r>
          </a:p>
          <a:p>
            <a:pPr lvl="1"/>
            <a:r>
              <a:rPr lang="en-US" sz="2400" dirty="0"/>
              <a:t>Example: evaluation and psychologists testimony: in </a:t>
            </a:r>
            <a:r>
              <a:rPr lang="en-US" sz="2400" i="1" dirty="0"/>
              <a:t>In the Matter of the Guardianship and Conservatorship of Emery Scott Olson</a:t>
            </a:r>
            <a:r>
              <a:rPr lang="en-US" sz="2400" dirty="0"/>
              <a:t>, District Court, Laramie County (WY), Docket No. 45-341 and </a:t>
            </a:r>
            <a:r>
              <a:rPr lang="en-US" sz="2400" i="1" dirty="0"/>
              <a:t>In Re: </a:t>
            </a:r>
            <a:r>
              <a:rPr lang="en-US" sz="2400" i="1" dirty="0" err="1"/>
              <a:t>Tecora</a:t>
            </a:r>
            <a:r>
              <a:rPr lang="en-US" sz="2400" i="1" dirty="0"/>
              <a:t> </a:t>
            </a:r>
            <a:r>
              <a:rPr lang="en-US" sz="2400" i="1" dirty="0" err="1"/>
              <a:t>Micklel</a:t>
            </a:r>
            <a:r>
              <a:rPr lang="en-US" sz="2400" dirty="0"/>
              <a:t>, D.C. </a:t>
            </a:r>
            <a:r>
              <a:rPr lang="en-US" sz="2400" dirty="0" err="1"/>
              <a:t>Sup.Ct</a:t>
            </a:r>
            <a:r>
              <a:rPr lang="en-US" sz="2400" dirty="0"/>
              <a:t> (Probate) Case No.: 2015 INT 291</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28</a:t>
            </a:fld>
            <a:endParaRPr lang="en-US" altLang="en-US" dirty="0"/>
          </a:p>
        </p:txBody>
      </p:sp>
    </p:spTree>
    <p:extLst>
      <p:ext uri="{BB962C8B-B14F-4D97-AF65-F5344CB8AC3E}">
        <p14:creationId xmlns:p14="http://schemas.microsoft.com/office/powerpoint/2010/main" val="2930871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Capacity</a:t>
            </a:r>
            <a:br>
              <a:rPr lang="en-US" dirty="0"/>
            </a:br>
            <a:r>
              <a:rPr lang="en-US" dirty="0"/>
              <a:t>Evaluations 3</a:t>
            </a:r>
          </a:p>
        </p:txBody>
      </p:sp>
      <p:sp>
        <p:nvSpPr>
          <p:cNvPr id="3" name="Content Placeholder 2"/>
          <p:cNvSpPr>
            <a:spLocks noGrp="1"/>
          </p:cNvSpPr>
          <p:nvPr>
            <p:ph idx="1"/>
          </p:nvPr>
        </p:nvSpPr>
        <p:spPr/>
        <p:txBody>
          <a:bodyPr/>
          <a:lstStyle/>
          <a:p>
            <a:r>
              <a:rPr lang="en-US" sz="2400" dirty="0"/>
              <a:t>Another option is to have an expert testify or submit an affidavit to “educate the court” about the theory, practice, and benefits of SDM. </a:t>
            </a:r>
          </a:p>
          <a:p>
            <a:pPr lvl="1"/>
            <a:r>
              <a:rPr lang="en-US" sz="2400" dirty="0"/>
              <a:t>This was done in </a:t>
            </a:r>
            <a:r>
              <a:rPr lang="en-US" sz="2400" i="1" dirty="0"/>
              <a:t>In re: the Guardianship of Jamie Lavonne Beck</a:t>
            </a:r>
            <a:r>
              <a:rPr lang="en-US" sz="2400" dirty="0"/>
              <a:t>, Superior Court, Wayne County (IN), Case No.: 89DO2-1805-GU-000044 and </a:t>
            </a:r>
            <a:r>
              <a:rPr lang="en-US" sz="2400" i="1" dirty="0"/>
              <a:t> re: the Guardianship of Tyler </a:t>
            </a:r>
            <a:r>
              <a:rPr lang="en-US" sz="2400" i="1" dirty="0" err="1"/>
              <a:t>Borjas</a:t>
            </a:r>
            <a:r>
              <a:rPr lang="en-US" sz="2400" dirty="0"/>
              <a:t>, Probate Court, Miami-Dade County (FL), Case No.:2017002056GD02</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29</a:t>
            </a:fld>
            <a:endParaRPr lang="en-US" altLang="en-US" dirty="0"/>
          </a:p>
        </p:txBody>
      </p:sp>
    </p:spTree>
    <p:extLst>
      <p:ext uri="{BB962C8B-B14F-4D97-AF65-F5344CB8AC3E}">
        <p14:creationId xmlns:p14="http://schemas.microsoft.com/office/powerpoint/2010/main" val="268897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44450" indent="0">
              <a:buNone/>
              <a:defRPr/>
            </a:pPr>
            <a:r>
              <a:rPr lang="en-US" sz="6000" dirty="0"/>
              <a:t>Older adults and people with disabilities who have more self determination are:</a:t>
            </a:r>
          </a:p>
          <a:p>
            <a:pPr>
              <a:buFont typeface="Wingdings" panose="05000000000000000000" pitchFamily="2" charset="2"/>
              <a:buChar char="§"/>
              <a:defRPr/>
            </a:pPr>
            <a:r>
              <a:rPr lang="en-US" sz="6000" dirty="0"/>
              <a:t>Healthier </a:t>
            </a:r>
          </a:p>
          <a:p>
            <a:pPr>
              <a:buFont typeface="Wingdings" panose="05000000000000000000" pitchFamily="2" charset="2"/>
              <a:buChar char="§"/>
              <a:defRPr/>
            </a:pPr>
            <a:r>
              <a:rPr lang="en-US" sz="6000" dirty="0"/>
              <a:t>More independent</a:t>
            </a:r>
          </a:p>
          <a:p>
            <a:pPr>
              <a:buFont typeface="Wingdings" panose="05000000000000000000" pitchFamily="2" charset="2"/>
              <a:buChar char="§"/>
              <a:defRPr/>
            </a:pPr>
            <a:r>
              <a:rPr lang="en-US" sz="6000" dirty="0"/>
              <a:t>More well-adjusted </a:t>
            </a:r>
          </a:p>
          <a:p>
            <a:pPr>
              <a:buFont typeface="Wingdings" panose="05000000000000000000" pitchFamily="2" charset="2"/>
              <a:buChar char="§"/>
              <a:defRPr/>
            </a:pPr>
            <a:r>
              <a:rPr lang="en-US" sz="6000" dirty="0"/>
              <a:t>Better able to recognize and resist abuse</a:t>
            </a:r>
          </a:p>
          <a:p>
            <a:pPr>
              <a:buFont typeface="Wingdings" panose="05000000000000000000" pitchFamily="2" charset="2"/>
              <a:buChar char="§"/>
              <a:defRPr/>
            </a:pPr>
            <a:r>
              <a:rPr lang="en-US" sz="6000" dirty="0"/>
              <a:t>Better able to adjust to increasing health care needs</a:t>
            </a:r>
          </a:p>
          <a:p>
            <a:pPr marL="44450" indent="0">
              <a:buNone/>
              <a:defRPr/>
            </a:pPr>
            <a:r>
              <a:rPr lang="en-US" sz="6000" dirty="0"/>
              <a:t>- </a:t>
            </a:r>
            <a:r>
              <a:rPr lang="en-US" sz="6000" dirty="0" err="1"/>
              <a:t>Khemka</a:t>
            </a:r>
            <a:r>
              <a:rPr lang="en-US" sz="6000" dirty="0"/>
              <a:t>, </a:t>
            </a:r>
            <a:r>
              <a:rPr lang="en-US" sz="6000" dirty="0" err="1"/>
              <a:t>Hickson</a:t>
            </a:r>
            <a:r>
              <a:rPr lang="en-US" sz="6000" dirty="0"/>
              <a:t>, &amp; Reynolds, 2005; O’Connor &amp; Vallerand, 1994; </a:t>
            </a:r>
            <a:r>
              <a:rPr lang="en-US" sz="6000" dirty="0" err="1"/>
              <a:t>Wehmeyer</a:t>
            </a:r>
            <a:r>
              <a:rPr lang="en-US" sz="6000" dirty="0"/>
              <a:t> &amp; Schwartz, 1998</a:t>
            </a:r>
          </a:p>
          <a:p>
            <a:endParaRPr lang="en-US" dirty="0"/>
          </a:p>
        </p:txBody>
      </p:sp>
      <p:sp>
        <p:nvSpPr>
          <p:cNvPr id="3" name="Title 2"/>
          <p:cNvSpPr>
            <a:spLocks noGrp="1"/>
          </p:cNvSpPr>
          <p:nvPr>
            <p:ph type="title"/>
          </p:nvPr>
        </p:nvSpPr>
        <p:spPr/>
        <p:txBody>
          <a:bodyPr>
            <a:normAutofit/>
          </a:bodyPr>
          <a:lstStyle/>
          <a:p>
            <a:pPr algn="ctr"/>
            <a:r>
              <a:rPr lang="en-US" dirty="0"/>
              <a:t>Article of Faith</a:t>
            </a:r>
          </a:p>
        </p:txBody>
      </p:sp>
    </p:spTree>
    <p:extLst>
      <p:ext uri="{BB962C8B-B14F-4D97-AF65-F5344CB8AC3E}">
        <p14:creationId xmlns:p14="http://schemas.microsoft.com/office/powerpoint/2010/main" val="5320308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If you are hiring an evaluator to determine mental/medical status, make sure that s/he has knowledge of alternatives to guardianship or Supported Decision-Making</a:t>
            </a:r>
          </a:p>
          <a:p>
            <a:r>
              <a:rPr lang="en-US" dirty="0"/>
              <a:t>If the person uses support to make decisions, s/he should have support available to take part in the evaluation</a:t>
            </a:r>
          </a:p>
          <a:p>
            <a:r>
              <a:rPr lang="en-US" dirty="0"/>
              <a:t>The supporter can help the person understand the evaluator and the evaluator understand the person</a:t>
            </a:r>
          </a:p>
          <a:p>
            <a:r>
              <a:rPr lang="en-US" dirty="0"/>
              <a:t>This also gives the evaluator a greater understanding of how the person uses support</a:t>
            </a:r>
          </a:p>
          <a:p>
            <a:pPr marL="44450" indent="0">
              <a:buNone/>
            </a:pPr>
            <a:endParaRPr lang="en-US" dirty="0"/>
          </a:p>
        </p:txBody>
      </p:sp>
      <p:sp>
        <p:nvSpPr>
          <p:cNvPr id="3" name="Title 2"/>
          <p:cNvSpPr>
            <a:spLocks noGrp="1"/>
          </p:cNvSpPr>
          <p:nvPr>
            <p:ph type="title"/>
          </p:nvPr>
        </p:nvSpPr>
        <p:spPr/>
        <p:txBody>
          <a:bodyPr>
            <a:normAutofit fontScale="90000"/>
          </a:bodyPr>
          <a:lstStyle/>
          <a:p>
            <a:pPr algn="ctr"/>
            <a:r>
              <a:rPr lang="en-US" dirty="0"/>
              <a:t>Practice Tip</a:t>
            </a:r>
            <a:br>
              <a:rPr lang="en-US" dirty="0"/>
            </a:br>
            <a:r>
              <a:rPr lang="en-US" dirty="0"/>
              <a:t>Capacity Evaluators </a:t>
            </a:r>
          </a:p>
        </p:txBody>
      </p:sp>
    </p:spTree>
    <p:extLst>
      <p:ext uri="{BB962C8B-B14F-4D97-AF65-F5344CB8AC3E}">
        <p14:creationId xmlns:p14="http://schemas.microsoft.com/office/powerpoint/2010/main" val="11977228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tip:</a:t>
            </a:r>
            <a:br>
              <a:rPr lang="en-US" dirty="0"/>
            </a:br>
            <a:r>
              <a:rPr lang="en-US" dirty="0"/>
              <a:t>Capacity Evaluations</a:t>
            </a:r>
          </a:p>
        </p:txBody>
      </p:sp>
      <p:sp>
        <p:nvSpPr>
          <p:cNvPr id="3" name="Content Placeholder 2"/>
          <p:cNvSpPr>
            <a:spLocks noGrp="1"/>
          </p:cNvSpPr>
          <p:nvPr>
            <p:ph idx="1"/>
          </p:nvPr>
        </p:nvSpPr>
        <p:spPr/>
        <p:txBody>
          <a:bodyPr>
            <a:normAutofit fontScale="77500" lnSpcReduction="20000"/>
          </a:bodyPr>
          <a:lstStyle/>
          <a:p>
            <a:r>
              <a:rPr lang="en-US" dirty="0"/>
              <a:t>Evaluations should not just focus on the person’s diagnosis or the impact of it</a:t>
            </a:r>
          </a:p>
          <a:p>
            <a:r>
              <a:rPr lang="en-US" dirty="0"/>
              <a:t>For example, IQ and the mini mental status exam are useful for diagnosis, but do not measure how the person makes decisions or uses support</a:t>
            </a:r>
          </a:p>
          <a:p>
            <a:r>
              <a:rPr lang="en-US" dirty="0"/>
              <a:t>So, evaluations should be functional, examining HOW the person navigates real world environments and makes decisions.</a:t>
            </a:r>
          </a:p>
          <a:p>
            <a:r>
              <a:rPr lang="en-US" dirty="0"/>
              <a:t>Example: In, </a:t>
            </a:r>
            <a:r>
              <a:rPr lang="en-US" i="1" dirty="0"/>
              <a:t>In Re: Ryan Herbert King</a:t>
            </a:r>
            <a:r>
              <a:rPr lang="en-US" dirty="0"/>
              <a:t>, </a:t>
            </a:r>
            <a:r>
              <a:rPr lang="en-US" dirty="0" err="1"/>
              <a:t>D.C.Sup.Ct</a:t>
            </a:r>
            <a:r>
              <a:rPr lang="en-US" dirty="0"/>
              <a:t>. (Probate) Case No.: 2003 INT 249, the evaluator shadowed Mr. King through a typical day, and was able to render an opinion on how he made decisions in a variety of environments. </a:t>
            </a:r>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31</a:t>
            </a:fld>
            <a:endParaRPr lang="en-US" altLang="en-US" dirty="0"/>
          </a:p>
        </p:txBody>
      </p:sp>
    </p:spTree>
    <p:extLst>
      <p:ext uri="{BB962C8B-B14F-4D97-AF65-F5344CB8AC3E}">
        <p14:creationId xmlns:p14="http://schemas.microsoft.com/office/powerpoint/2010/main" val="23451794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endParaRPr lang="en-US" altLang="en-US" sz="1600" dirty="0">
              <a:solidFill>
                <a:schemeClr val="bg1"/>
              </a:solidFill>
              <a:latin typeface="Franklin Gothic Medium" pitchFamily="34" charset="0"/>
            </a:endParaRPr>
          </a:p>
        </p:txBody>
      </p:sp>
      <p:sp>
        <p:nvSpPr>
          <p:cNvPr id="22531" name="Slide Number Placeholder 5"/>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fld id="{61F0A6A8-1C93-4EF1-B93E-BA83A76BBAA7}" type="slidenum">
              <a:rPr lang="en-US" altLang="en-US" smtClean="0">
                <a:solidFill>
                  <a:schemeClr val="bg1"/>
                </a:solidFill>
                <a:latin typeface="Franklin Gothic Medium" pitchFamily="34" charset="0"/>
              </a:rPr>
              <a:pPr/>
              <a:t>32</a:t>
            </a:fld>
            <a:endParaRPr lang="en-US" altLang="en-US" dirty="0">
              <a:solidFill>
                <a:schemeClr val="bg1"/>
              </a:solidFill>
              <a:latin typeface="Franklin Gothic Medium" pitchFamily="34" charset="0"/>
            </a:endParaRPr>
          </a:p>
        </p:txBody>
      </p:sp>
      <p:sp>
        <p:nvSpPr>
          <p:cNvPr id="80900" name="Rectangle 4"/>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cap="none" dirty="0">
                <a:latin typeface="Calibri" pitchFamily="34" charset="0"/>
              </a:rPr>
              <a:t>Practice Tip:</a:t>
            </a:r>
            <a:br>
              <a:rPr lang="en-US" altLang="en-US" cap="none" dirty="0">
                <a:latin typeface="Calibri" pitchFamily="34" charset="0"/>
              </a:rPr>
            </a:br>
            <a:r>
              <a:rPr lang="en-US" altLang="en-US" cap="none" dirty="0">
                <a:latin typeface="Calibri" pitchFamily="34" charset="0"/>
              </a:rPr>
              <a:t>Educating the Court</a:t>
            </a:r>
          </a:p>
        </p:txBody>
      </p:sp>
      <p:sp>
        <p:nvSpPr>
          <p:cNvPr id="2" name="Content Placeholder 1"/>
          <p:cNvSpPr>
            <a:spLocks noGrp="1"/>
          </p:cNvSpPr>
          <p:nvPr>
            <p:ph idx="4294967295"/>
          </p:nvPr>
        </p:nvSpPr>
        <p:spPr/>
        <p:txBody>
          <a:bodyPr wrap="square" numCol="1" anchor="t" anchorCtr="0" compatLnSpc="1">
            <a:prstTxWarp prst="textNoShape">
              <a:avLst/>
            </a:prstTxWarp>
            <a:normAutofit fontScale="55000" lnSpcReduction="20000"/>
          </a:bodyPr>
          <a:lstStyle/>
          <a:p>
            <a:pPr marL="457200" indent="-457200">
              <a:buFont typeface="Wingdings" panose="05000000000000000000" pitchFamily="2" charset="2"/>
              <a:buChar char="§"/>
            </a:pPr>
            <a:r>
              <a:rPr lang="en-US" sz="3800" dirty="0"/>
              <a:t>Society sees guardianship as “a humanitarian response to the vulnerability of the incompetent” - </a:t>
            </a:r>
            <a:r>
              <a:rPr lang="en-US" sz="3800" dirty="0" err="1"/>
              <a:t>Frolik</a:t>
            </a:r>
            <a:r>
              <a:rPr lang="en-US" sz="3800" dirty="0"/>
              <a:t>, 1998</a:t>
            </a:r>
          </a:p>
          <a:p>
            <a:pPr marL="457200" indent="-457200">
              <a:buFont typeface="Wingdings" panose="05000000000000000000" pitchFamily="2" charset="2"/>
              <a:buChar char="§"/>
            </a:pPr>
            <a:r>
              <a:rPr lang="en-US" sz="3800" dirty="0"/>
              <a:t>Guardianship proceedings are seen as “benevolent” with all parties on the same side, working to “protect” the person – e.g. Wright, 2004</a:t>
            </a:r>
          </a:p>
          <a:p>
            <a:pPr marL="457200" indent="-457200">
              <a:buFont typeface="Wingdings" panose="05000000000000000000" pitchFamily="2" charset="2"/>
              <a:buChar char="§"/>
            </a:pPr>
            <a:r>
              <a:rPr lang="en-US" sz="3800" dirty="0"/>
              <a:t>“I have a first cousin who has the same intellectual disability as Ms. Hatch. I’d want somebody to take care of her.” – </a:t>
            </a:r>
            <a:r>
              <a:rPr lang="en-US" sz="3800" i="1" dirty="0"/>
              <a:t>Ross and Ross v. Hatch, </a:t>
            </a:r>
            <a:r>
              <a:rPr lang="en-US" sz="3800" dirty="0"/>
              <a:t>Va. Cir. (Newport News), Case No. CWF-120000-426 (</a:t>
            </a:r>
            <a:r>
              <a:rPr lang="en-US" sz="3800" dirty="0" err="1"/>
              <a:t>Tr</a:t>
            </a:r>
            <a:r>
              <a:rPr lang="en-US" sz="3800" dirty="0"/>
              <a:t>, 2/10/13)</a:t>
            </a:r>
          </a:p>
          <a:p>
            <a:pPr marL="0" indent="0" algn="ctr">
              <a:buNone/>
            </a:pPr>
            <a:endParaRPr lang="en-US" sz="2800" dirty="0"/>
          </a:p>
          <a:p>
            <a:pPr>
              <a:buFont typeface="Wingdings 2" pitchFamily="18" charset="2"/>
              <a:buNone/>
              <a:defRPr/>
            </a:pPr>
            <a:r>
              <a:rPr lang="en-US" altLang="en-US" sz="3800" b="1" dirty="0">
                <a:latin typeface="Calibri" pitchFamily="34" charset="0"/>
              </a:rPr>
              <a:t>		The Court MUST be shown that the case is not about 	“protecting” or “taking care” but determining 	whether or not the person CAN make decisions and NOT 	whether the person makes “good decisions”. See Va. 	Code 64.2-2000 (bad decisions, alone, do not establish 	incapacity). </a:t>
            </a:r>
          </a:p>
        </p:txBody>
      </p:sp>
    </p:spTree>
    <p:extLst>
      <p:ext uri="{BB962C8B-B14F-4D97-AF65-F5344CB8AC3E}">
        <p14:creationId xmlns:p14="http://schemas.microsoft.com/office/powerpoint/2010/main" val="3532963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endParaRPr lang="en-US" altLang="en-US" sz="1600" dirty="0">
              <a:solidFill>
                <a:schemeClr val="bg1"/>
              </a:solidFill>
              <a:latin typeface="Franklin Gothic Medium" pitchFamily="34" charset="0"/>
            </a:endParaRPr>
          </a:p>
        </p:txBody>
      </p:sp>
      <p:sp>
        <p:nvSpPr>
          <p:cNvPr id="24579" name="Slide Number Placeholder 5"/>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fld id="{A314C74D-666F-479C-89AB-80E5EEF7124E}" type="slidenum">
              <a:rPr lang="en-US" altLang="en-US" smtClean="0">
                <a:solidFill>
                  <a:schemeClr val="bg1"/>
                </a:solidFill>
                <a:latin typeface="Franklin Gothic Medium" pitchFamily="34" charset="0"/>
              </a:rPr>
              <a:pPr/>
              <a:t>33</a:t>
            </a:fld>
            <a:endParaRPr lang="en-US" altLang="en-US" dirty="0">
              <a:solidFill>
                <a:schemeClr val="bg1"/>
              </a:solidFill>
              <a:latin typeface="Franklin Gothic Medium" pitchFamily="34" charset="0"/>
            </a:endParaRPr>
          </a:p>
        </p:txBody>
      </p:sp>
      <p:sp>
        <p:nvSpPr>
          <p:cNvPr id="88068" name="Rectangle 4"/>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cap="none" dirty="0">
                <a:latin typeface="Calibri" pitchFamily="34" charset="0"/>
              </a:rPr>
              <a:t>Practice Tip:</a:t>
            </a:r>
            <a:br>
              <a:rPr lang="en-US" altLang="en-US" cap="none" dirty="0">
                <a:latin typeface="Calibri" pitchFamily="34" charset="0"/>
              </a:rPr>
            </a:br>
            <a:r>
              <a:rPr lang="en-US" altLang="en-US" cap="none" dirty="0">
                <a:latin typeface="Calibri" pitchFamily="34" charset="0"/>
              </a:rPr>
              <a:t>Educating the Court</a:t>
            </a:r>
          </a:p>
        </p:txBody>
      </p:sp>
      <p:sp>
        <p:nvSpPr>
          <p:cNvPr id="88066" name="Content Placeholder 1"/>
          <p:cNvSpPr>
            <a:spLocks noGrp="1"/>
          </p:cNvSpPr>
          <p:nvPr>
            <p:ph type="body" idx="1"/>
          </p:nvPr>
        </p:nvSpPr>
        <p:spPr bwMode="auto">
          <a:xfrm>
            <a:off x="381000" y="1719263"/>
            <a:ext cx="8407400" cy="415902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marL="0" indent="0">
              <a:buNone/>
            </a:pPr>
            <a:r>
              <a:rPr lang="en-US" dirty="0"/>
              <a:t>“Would it be fair to say that </a:t>
            </a:r>
            <a:r>
              <a:rPr lang="en-US" b="1" dirty="0"/>
              <a:t>incrementally</a:t>
            </a:r>
            <a:r>
              <a:rPr lang="en-US" dirty="0"/>
              <a:t> she could begin at a group home . . . . </a:t>
            </a:r>
            <a:r>
              <a:rPr lang="en-US" b="1" dirty="0"/>
              <a:t>I’m not talking about independence now</a:t>
            </a:r>
            <a:r>
              <a:rPr lang="en-US" dirty="0"/>
              <a:t>. I’m talking about gradual . . . Then maybe some independence of herself….” - </a:t>
            </a:r>
            <a:r>
              <a:rPr lang="en-US" i="1" dirty="0"/>
              <a:t>Ross and Ross v. Hatch, </a:t>
            </a:r>
            <a:r>
              <a:rPr lang="en-US" dirty="0"/>
              <a:t>Va. Cir. (Newport News), Case No. CWF-120000-426</a:t>
            </a:r>
          </a:p>
          <a:p>
            <a:pPr marL="0" indent="0">
              <a:buNone/>
            </a:pPr>
            <a:r>
              <a:rPr lang="en-US" dirty="0"/>
              <a:t>	</a:t>
            </a:r>
            <a:r>
              <a:rPr lang="en-US" b="1" dirty="0"/>
              <a:t>The Court MUST be shown that one does 	not “earn” rights. Rights and capacity are 	PRESUMED – </a:t>
            </a:r>
            <a:r>
              <a:rPr lang="en-US" dirty="0" err="1"/>
              <a:t>Va</a:t>
            </a:r>
            <a:r>
              <a:rPr lang="en-US" dirty="0"/>
              <a:t> Code Ann. 54.1-2983.2</a:t>
            </a:r>
          </a:p>
          <a:p>
            <a:pPr marL="0" indent="0">
              <a:buNone/>
            </a:pPr>
            <a:endParaRPr lang="en-US" dirty="0"/>
          </a:p>
          <a:p>
            <a:pPr marL="109538" indent="0">
              <a:lnSpc>
                <a:spcPct val="90000"/>
              </a:lnSpc>
              <a:buFont typeface="Wingdings 2" pitchFamily="18" charset="2"/>
              <a:buNone/>
              <a:defRPr/>
            </a:pPr>
            <a:endParaRPr lang="en-US" altLang="en-US" sz="2800" dirty="0">
              <a:latin typeface="Calibri" pitchFamily="34" charset="0"/>
            </a:endParaRPr>
          </a:p>
        </p:txBody>
      </p:sp>
    </p:spTree>
    <p:extLst>
      <p:ext uri="{BB962C8B-B14F-4D97-AF65-F5344CB8AC3E}">
        <p14:creationId xmlns:p14="http://schemas.microsoft.com/office/powerpoint/2010/main" val="5098147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Tip:</a:t>
            </a:r>
            <a:br>
              <a:rPr lang="en-US" dirty="0"/>
            </a:br>
            <a:r>
              <a:rPr lang="en-US" dirty="0"/>
              <a:t>Educating the Court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But given everything that I’ve heard here today, there are certain issues when you’re dealing with certain people, and </a:t>
            </a:r>
            <a:r>
              <a:rPr lang="en-US" b="1" dirty="0"/>
              <a:t>there has to be some discipline attached</a:t>
            </a:r>
            <a:r>
              <a:rPr lang="en-US" dirty="0"/>
              <a:t>. . . The people who supply these supported services are only as good as their abilities and their background and knowledge . . . </a:t>
            </a:r>
            <a:r>
              <a:rPr lang="en-US" b="1" dirty="0"/>
              <a:t>If everyone was like you, then I would feel better</a:t>
            </a:r>
            <a:r>
              <a:rPr lang="en-US" dirty="0"/>
              <a:t>. . .” - </a:t>
            </a:r>
          </a:p>
          <a:p>
            <a:pPr marL="0" indent="0">
              <a:buNone/>
            </a:pPr>
            <a:r>
              <a:rPr lang="en-US" b="1" dirty="0"/>
              <a:t>	The Court must be told that the decision must 	be based on the evidence, not supposition or 	speculation. If there is evidence that the 	person has a support team and through it is able 	to make decisions and make their lives, that’s 	enough.</a:t>
            </a:r>
          </a:p>
          <a:p>
            <a:pPr marL="0" indent="0">
              <a:buNone/>
            </a:pPr>
            <a:endParaRPr lang="en-US" b="1" dirty="0"/>
          </a:p>
          <a:p>
            <a:endParaRPr lang="en-US" dirty="0"/>
          </a:p>
        </p:txBody>
      </p:sp>
      <p:sp>
        <p:nvSpPr>
          <p:cNvPr id="4" name="Footer Placeholder 3"/>
          <p:cNvSpPr>
            <a:spLocks noGrp="1"/>
          </p:cNvSpPr>
          <p:nvPr>
            <p:ph type="ftr" sz="quarter" idx="10"/>
          </p:nvPr>
        </p:nvSpPr>
        <p:spPr>
          <a:xfrm>
            <a:off x="1476375" y="6383338"/>
            <a:ext cx="5889625" cy="390525"/>
          </a:xfrm>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34</a:t>
            </a:fld>
            <a:endParaRPr lang="en-US" altLang="en-US" dirty="0"/>
          </a:p>
        </p:txBody>
      </p:sp>
    </p:spTree>
    <p:extLst>
      <p:ext uri="{BB962C8B-B14F-4D97-AF65-F5344CB8AC3E}">
        <p14:creationId xmlns:p14="http://schemas.microsoft.com/office/powerpoint/2010/main" val="966316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endParaRPr lang="en-US" altLang="en-US" sz="1600" dirty="0">
              <a:solidFill>
                <a:schemeClr val="bg1"/>
              </a:solidFill>
              <a:latin typeface="Franklin Gothic Medium" pitchFamily="34" charset="0"/>
            </a:endParaRPr>
          </a:p>
        </p:txBody>
      </p:sp>
      <p:sp>
        <p:nvSpPr>
          <p:cNvPr id="26627" name="Slide Number Placeholder 5"/>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fld id="{129C413B-FB1F-4EBF-9755-CEDAD6ABF7C6}" type="slidenum">
              <a:rPr lang="en-US" altLang="en-US" smtClean="0">
                <a:solidFill>
                  <a:schemeClr val="bg1"/>
                </a:solidFill>
                <a:latin typeface="Franklin Gothic Medium" pitchFamily="34" charset="0"/>
              </a:rPr>
              <a:pPr/>
              <a:t>35</a:t>
            </a:fld>
            <a:endParaRPr lang="en-US" altLang="en-US" dirty="0">
              <a:solidFill>
                <a:schemeClr val="bg1"/>
              </a:solidFill>
              <a:latin typeface="Franklin Gothic Medium" pitchFamily="34" charset="0"/>
            </a:endParaRPr>
          </a:p>
        </p:txBody>
      </p:sp>
      <p:sp>
        <p:nvSpPr>
          <p:cNvPr id="90116" name="Rectangle 4"/>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sz="3600" cap="none" dirty="0">
                <a:latin typeface="Calibri" pitchFamily="34" charset="0"/>
              </a:rPr>
              <a:t>Practice Tip:</a:t>
            </a:r>
            <a:br>
              <a:rPr lang="en-US" altLang="en-US" sz="3600" cap="none" dirty="0">
                <a:latin typeface="Calibri" pitchFamily="34" charset="0"/>
              </a:rPr>
            </a:br>
            <a:r>
              <a:rPr lang="en-US" altLang="en-US" sz="3600" cap="none" dirty="0">
                <a:latin typeface="Calibri" pitchFamily="34" charset="0"/>
              </a:rPr>
              <a:t>Educating the Court</a:t>
            </a:r>
          </a:p>
        </p:txBody>
      </p:sp>
      <p:sp>
        <p:nvSpPr>
          <p:cNvPr id="90114" name="Content Placeholder 1"/>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pPr marL="0" indent="0">
              <a:buNone/>
            </a:pPr>
            <a:r>
              <a:rPr lang="en-US" sz="3800" dirty="0"/>
              <a:t>“My grandmother said there’s a lot of things that you want in life that make it the best. . . </a:t>
            </a:r>
            <a:r>
              <a:rPr lang="en-US" sz="3800" b="1" dirty="0"/>
              <a:t>In a perfect world, everything you say that could take place probably could take place</a:t>
            </a:r>
            <a:r>
              <a:rPr lang="en-US" sz="3800" dirty="0"/>
              <a:t>. . . But you and I know that this is not a perfect world.” </a:t>
            </a:r>
          </a:p>
          <a:p>
            <a:pPr marL="0" indent="0">
              <a:buNone/>
            </a:pPr>
            <a:r>
              <a:rPr lang="en-US" sz="3800" b="1" dirty="0"/>
              <a:t>	The Court MUST be shown that it can’t 	expect perfection. Mistakes can and will 	happen. Bad decisions will be made. 	That’s natural.  </a:t>
            </a:r>
          </a:p>
          <a:p>
            <a:pPr marL="0" indent="0">
              <a:buNone/>
            </a:pPr>
            <a:r>
              <a:rPr lang="en-US" sz="3800" b="1" dirty="0"/>
              <a:t>	NO ONE can meet the Mr. Spock Standard 	and make ONLY logical, correct decisions</a:t>
            </a:r>
          </a:p>
          <a:p>
            <a:pPr marL="109538" indent="0">
              <a:buFont typeface="Wingdings 2" pitchFamily="18" charset="2"/>
              <a:buNone/>
              <a:defRPr/>
            </a:pPr>
            <a:r>
              <a:rPr lang="en-US" altLang="en-US" sz="3500" dirty="0">
                <a:latin typeface="Calibri" pitchFamily="34" charset="0"/>
              </a:rPr>
              <a:t> </a:t>
            </a:r>
          </a:p>
          <a:p>
            <a:pPr marL="109538" indent="0">
              <a:buFont typeface="Wingdings 2" pitchFamily="18" charset="2"/>
              <a:buNone/>
              <a:defRPr/>
            </a:pPr>
            <a:endParaRPr lang="en-US" altLang="en-US" sz="2800" dirty="0">
              <a:latin typeface="Calibri" pitchFamily="34" charset="0"/>
            </a:endParaRPr>
          </a:p>
        </p:txBody>
      </p:sp>
    </p:spTree>
    <p:extLst>
      <p:ext uri="{BB962C8B-B14F-4D97-AF65-F5344CB8AC3E}">
        <p14:creationId xmlns:p14="http://schemas.microsoft.com/office/powerpoint/2010/main" val="3309916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09728" indent="0">
              <a:buNone/>
            </a:pPr>
            <a:r>
              <a:rPr lang="en-US" sz="2300" dirty="0"/>
              <a:t>If the person is able to make life decisions using support, document what the support is and how it works</a:t>
            </a:r>
          </a:p>
          <a:p>
            <a:r>
              <a:rPr lang="en-US" sz="2300" dirty="0"/>
              <a:t>This can be as easy as creating a Supported Decision-Making Team “Roster” listing who will do what, how, and when – e.g., </a:t>
            </a:r>
            <a:r>
              <a:rPr lang="en-US" sz="2300" i="1" dirty="0"/>
              <a:t>In Re: Conservatorship of Marie </a:t>
            </a:r>
            <a:r>
              <a:rPr lang="en-US" sz="2300" i="1" dirty="0" err="1"/>
              <a:t>Bergum</a:t>
            </a:r>
            <a:r>
              <a:rPr lang="en-US" sz="2300" dirty="0"/>
              <a:t>: Superior Court, Santa Cruz (CA), Case No: 19PR00378</a:t>
            </a:r>
          </a:p>
          <a:p>
            <a:r>
              <a:rPr lang="en-US" sz="2300" dirty="0"/>
              <a:t>You can also include SDM in Powers of Attorney, Advanced Directives, and support plans like Individualized Education Programs (Special Education), Individualized Plans for Employment (Vocational Rehabilitation), Individualized Support Plans (Medicaid), and others</a:t>
            </a:r>
          </a:p>
        </p:txBody>
      </p:sp>
      <p:sp>
        <p:nvSpPr>
          <p:cNvPr id="3" name="Title 2"/>
          <p:cNvSpPr>
            <a:spLocks noGrp="1"/>
          </p:cNvSpPr>
          <p:nvPr>
            <p:ph type="title"/>
          </p:nvPr>
        </p:nvSpPr>
        <p:spPr/>
        <p:txBody>
          <a:bodyPr/>
          <a:lstStyle/>
          <a:p>
            <a:pPr algn="ctr"/>
            <a:r>
              <a:rPr lang="en-US" dirty="0"/>
              <a:t>Practice Tip:</a:t>
            </a:r>
            <a:br>
              <a:rPr lang="en-US" dirty="0"/>
            </a:br>
            <a:r>
              <a:rPr lang="en-US" dirty="0"/>
              <a:t>Document, Document, Document</a:t>
            </a:r>
          </a:p>
        </p:txBody>
      </p:sp>
    </p:spTree>
    <p:extLst>
      <p:ext uri="{BB962C8B-B14F-4D97-AF65-F5344CB8AC3E}">
        <p14:creationId xmlns:p14="http://schemas.microsoft.com/office/powerpoint/2010/main" val="20654360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endParaRPr lang="en-US" altLang="en-US" sz="1600" dirty="0">
              <a:solidFill>
                <a:schemeClr val="bg1"/>
              </a:solidFill>
              <a:latin typeface="Franklin Gothic Medium" charset="0"/>
            </a:endParaRPr>
          </a:p>
        </p:txBody>
      </p:sp>
      <p:sp>
        <p:nvSpPr>
          <p:cNvPr id="14339" name="Slide Number Placeholder 5"/>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75075232-050D-A143-9956-CE70EB198B1F}" type="slidenum">
              <a:rPr lang="en-US" altLang="en-US">
                <a:solidFill>
                  <a:schemeClr val="bg1"/>
                </a:solidFill>
                <a:latin typeface="Franklin Gothic Medium" charset="0"/>
              </a:rPr>
              <a:pPr/>
              <a:t>37</a:t>
            </a:fld>
            <a:endParaRPr lang="en-US" altLang="en-US">
              <a:solidFill>
                <a:schemeClr val="bg1"/>
              </a:solidFill>
              <a:latin typeface="Franklin Gothic Medium" charset="0"/>
            </a:endParaRPr>
          </a:p>
        </p:txBody>
      </p:sp>
      <p:sp>
        <p:nvSpPr>
          <p:cNvPr id="147458" name="Rectangle 2"/>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cap="none" dirty="0">
                <a:effectLst>
                  <a:outerShdw blurRad="38100" dist="38100" dir="2700000" algn="tl">
                    <a:srgbClr val="C0C0C0"/>
                  </a:outerShdw>
                </a:effectLst>
                <a:latin typeface="Calibri" pitchFamily="34" charset="0"/>
              </a:rPr>
              <a:t>SDM Opportunity:</a:t>
            </a:r>
            <a:br>
              <a:rPr lang="en-US" altLang="en-US" cap="none" dirty="0">
                <a:effectLst>
                  <a:outerShdw blurRad="38100" dist="38100" dir="2700000" algn="tl">
                    <a:srgbClr val="C0C0C0"/>
                  </a:outerShdw>
                </a:effectLst>
                <a:latin typeface="Calibri" pitchFamily="34" charset="0"/>
              </a:rPr>
            </a:br>
            <a:r>
              <a:rPr lang="en-US" altLang="en-US" cap="none" dirty="0">
                <a:effectLst>
                  <a:outerShdw blurRad="38100" dist="38100" dir="2700000" algn="tl">
                    <a:srgbClr val="C0C0C0"/>
                  </a:outerShdw>
                </a:effectLst>
                <a:latin typeface="Calibri" pitchFamily="34" charset="0"/>
              </a:rPr>
              <a:t>Special Education</a:t>
            </a:r>
            <a:endParaRPr lang="en-US" altLang="en-US" cap="none" dirty="0">
              <a:latin typeface="Calibri" pitchFamily="34" charset="0"/>
            </a:endParaRPr>
          </a:p>
        </p:txBody>
      </p:sp>
      <p:sp>
        <p:nvSpPr>
          <p:cNvPr id="147459" name="Content Placeholder 1"/>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9538" indent="0">
              <a:lnSpc>
                <a:spcPct val="80000"/>
              </a:lnSpc>
              <a:buFont typeface="Wingdings 2" charset="2"/>
              <a:buNone/>
            </a:pPr>
            <a:r>
              <a:rPr lang="en-US" altLang="en-US" sz="3000">
                <a:latin typeface="Calibri" charset="0"/>
                <a:ea typeface="Calibri" charset="0"/>
                <a:cs typeface="Calibri" charset="0"/>
              </a:rPr>
              <a:t>Purpose of the IDEA:</a:t>
            </a:r>
          </a:p>
          <a:p>
            <a:pPr marL="109538" indent="0">
              <a:lnSpc>
                <a:spcPct val="80000"/>
              </a:lnSpc>
              <a:buFont typeface="Wingdings 2" charset="2"/>
              <a:buNone/>
            </a:pPr>
            <a:endParaRPr lang="en-US" altLang="en-US" sz="3000">
              <a:latin typeface="Calibri" charset="0"/>
              <a:ea typeface="Calibri" charset="0"/>
              <a:cs typeface="Calibri" charset="0"/>
            </a:endParaRPr>
          </a:p>
          <a:p>
            <a:pPr marL="109538" indent="0">
              <a:lnSpc>
                <a:spcPct val="80000"/>
              </a:lnSpc>
              <a:buFont typeface="Wingdings 2" charset="2"/>
              <a:buNone/>
            </a:pPr>
            <a:r>
              <a:rPr lang="en-US" altLang="en-US" sz="3000">
                <a:latin typeface="Calibri" charset="0"/>
                <a:ea typeface="Calibri" charset="0"/>
                <a:cs typeface="Calibri" charset="0"/>
              </a:rPr>
              <a:t>“to ensure that all children with disabilities have available to them a free appropriate public education that emphasizes special education and related services designed to meet their unique needs and </a:t>
            </a:r>
            <a:r>
              <a:rPr lang="en-US" altLang="en-US" sz="3000" b="1">
                <a:latin typeface="Calibri" charset="0"/>
                <a:ea typeface="Calibri" charset="0"/>
                <a:cs typeface="Calibri" charset="0"/>
              </a:rPr>
              <a:t>prepare them for further education, employment, and independent living.”</a:t>
            </a:r>
            <a:endParaRPr lang="en-US" altLang="en-US" sz="3000">
              <a:latin typeface="Calibri" charset="0"/>
              <a:ea typeface="Calibri" charset="0"/>
              <a:cs typeface="Calibri" charset="0"/>
            </a:endParaRPr>
          </a:p>
          <a:p>
            <a:pPr marL="109538" indent="0">
              <a:lnSpc>
                <a:spcPct val="80000"/>
              </a:lnSpc>
              <a:buFont typeface="Wingdings 2" charset="2"/>
              <a:buNone/>
            </a:pPr>
            <a:r>
              <a:rPr lang="en-US" altLang="en-US" sz="3000">
                <a:latin typeface="Calibri" charset="0"/>
                <a:ea typeface="Calibri" charset="0"/>
                <a:cs typeface="Calibri" charset="0"/>
              </a:rPr>
              <a:t>20 U.S.C. § 1400(d)(1)(A) (emphasis added).</a:t>
            </a:r>
          </a:p>
        </p:txBody>
      </p:sp>
    </p:spTree>
    <p:extLst>
      <p:ext uri="{BB962C8B-B14F-4D97-AF65-F5344CB8AC3E}">
        <p14:creationId xmlns:p14="http://schemas.microsoft.com/office/powerpoint/2010/main" val="22543950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endParaRPr lang="en-US" altLang="en-US" sz="1600" dirty="0">
              <a:solidFill>
                <a:schemeClr val="bg1"/>
              </a:solidFill>
              <a:latin typeface="Franklin Gothic Medium" charset="0"/>
            </a:endParaRPr>
          </a:p>
        </p:txBody>
      </p:sp>
      <p:sp>
        <p:nvSpPr>
          <p:cNvPr id="16387" name="Slide Number Placeholder 5"/>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12EF065B-9F43-1649-89C3-B6A87BA83697}" type="slidenum">
              <a:rPr lang="en-US" altLang="en-US">
                <a:solidFill>
                  <a:schemeClr val="bg1"/>
                </a:solidFill>
                <a:latin typeface="Franklin Gothic Medium" charset="0"/>
              </a:rPr>
              <a:pPr/>
              <a:t>38</a:t>
            </a:fld>
            <a:endParaRPr lang="en-US" altLang="en-US">
              <a:solidFill>
                <a:schemeClr val="bg1"/>
              </a:solidFill>
              <a:latin typeface="Franklin Gothic Medium" charset="0"/>
            </a:endParaRPr>
          </a:p>
        </p:txBody>
      </p:sp>
      <p:sp>
        <p:nvSpPr>
          <p:cNvPr id="149506" name="Rectangle 2"/>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cap="none" dirty="0">
                <a:effectLst>
                  <a:outerShdw blurRad="38100" dist="38100" dir="2700000" algn="tl">
                    <a:srgbClr val="C0C0C0"/>
                  </a:outerShdw>
                </a:effectLst>
                <a:latin typeface="Calibri" pitchFamily="34" charset="0"/>
              </a:rPr>
              <a:t>And Yet </a:t>
            </a:r>
            <a:br>
              <a:rPr lang="en-US" altLang="en-US" cap="none" dirty="0">
                <a:effectLst>
                  <a:outerShdw blurRad="38100" dist="38100" dir="2700000" algn="tl">
                    <a:srgbClr val="C0C0C0"/>
                  </a:outerShdw>
                </a:effectLst>
                <a:latin typeface="Calibri" pitchFamily="34" charset="0"/>
              </a:rPr>
            </a:br>
            <a:r>
              <a:rPr lang="en-US" altLang="en-US" cap="none" dirty="0">
                <a:effectLst>
                  <a:outerShdw blurRad="38100" dist="38100" dir="2700000" algn="tl">
                    <a:srgbClr val="C0C0C0"/>
                  </a:outerShdw>
                </a:effectLst>
                <a:latin typeface="Calibri" pitchFamily="34" charset="0"/>
              </a:rPr>
              <a:t> The “Default Option”</a:t>
            </a:r>
            <a:r>
              <a:rPr lang="en-US" altLang="en-US" cap="none" dirty="0">
                <a:latin typeface="Calibri" pitchFamily="34" charset="0"/>
              </a:rPr>
              <a:t> </a:t>
            </a:r>
          </a:p>
        </p:txBody>
      </p:sp>
      <p:sp>
        <p:nvSpPr>
          <p:cNvPr id="149507" name="Rectangle 3"/>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a:buFont typeface="Wingdings" panose="05000000000000000000" pitchFamily="2" charset="2"/>
              <a:buChar char="§"/>
              <a:defRPr/>
            </a:pPr>
            <a:r>
              <a:rPr lang="en-US" dirty="0"/>
              <a:t>The “School to Guardianship Pipeline” – National Council on Disability, 2019</a:t>
            </a:r>
          </a:p>
          <a:p>
            <a:pPr>
              <a:buFont typeface="Wingdings" panose="05000000000000000000" pitchFamily="2" charset="2"/>
              <a:buChar char="§"/>
              <a:defRPr/>
            </a:pPr>
            <a:r>
              <a:rPr lang="en-US" dirty="0"/>
              <a:t>School personnel are the most frequent source of recommendations that parents seek guardianship/conservatorship - Jameson, et al, 2015</a:t>
            </a:r>
          </a:p>
          <a:p>
            <a:pPr>
              <a:buFont typeface="Wingdings" panose="05000000000000000000" pitchFamily="2" charset="2"/>
              <a:buChar char="§"/>
              <a:defRPr/>
            </a:pPr>
            <a:r>
              <a:rPr lang="en-US" dirty="0"/>
              <a:t>School personnel recommending guardianship/conservatorship often don’t discuss alternatives like SDM with parents – Jameson, et al., 2015</a:t>
            </a:r>
          </a:p>
          <a:p>
            <a:pPr>
              <a:buFont typeface="Wingdings" panose="05000000000000000000" pitchFamily="2" charset="2"/>
              <a:buChar char="§"/>
              <a:defRPr/>
            </a:pPr>
            <a:endParaRPr lang="en-US" dirty="0"/>
          </a:p>
          <a:p>
            <a:pPr>
              <a:buFont typeface="Wingdings 2" pitchFamily="18" charset="2"/>
              <a:buNone/>
              <a:defRPr/>
            </a:pPr>
            <a:endParaRPr lang="en-US" altLang="en-US" dirty="0">
              <a:latin typeface="Calibri" pitchFamily="34" charset="0"/>
            </a:endParaRPr>
          </a:p>
          <a:p>
            <a:pPr>
              <a:buFont typeface="Wingdings 2" pitchFamily="18" charset="2"/>
              <a:buNone/>
              <a:defRPr/>
            </a:pPr>
            <a:endParaRPr lang="en-US" altLang="en-US" dirty="0">
              <a:latin typeface="Calibri" pitchFamily="34" charset="0"/>
            </a:endParaRPr>
          </a:p>
          <a:p>
            <a:pPr>
              <a:buFont typeface="Wingdings 2" pitchFamily="18" charset="2"/>
              <a:buNone/>
              <a:defRPr/>
            </a:pPr>
            <a:endParaRPr lang="en-US" altLang="en-US" dirty="0">
              <a:latin typeface="Calibri" pitchFamily="34" charset="0"/>
            </a:endParaRPr>
          </a:p>
        </p:txBody>
      </p:sp>
    </p:spTree>
    <p:extLst>
      <p:ext uri="{BB962C8B-B14F-4D97-AF65-F5344CB8AC3E}">
        <p14:creationId xmlns:p14="http://schemas.microsoft.com/office/powerpoint/2010/main" val="120325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endParaRPr lang="en-US" altLang="en-US" sz="1600" dirty="0">
              <a:solidFill>
                <a:schemeClr val="bg1"/>
              </a:solidFill>
              <a:latin typeface="Franklin Gothic Medium" charset="0"/>
            </a:endParaRPr>
          </a:p>
        </p:txBody>
      </p:sp>
      <p:sp>
        <p:nvSpPr>
          <p:cNvPr id="18435" name="Slide Number Placeholder 5"/>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4E6AB79A-A454-1545-8E3D-6DF34B100B31}" type="slidenum">
              <a:rPr lang="en-US" altLang="en-US">
                <a:solidFill>
                  <a:schemeClr val="bg1"/>
                </a:solidFill>
                <a:latin typeface="Franklin Gothic Medium" charset="0"/>
              </a:rPr>
              <a:pPr/>
              <a:t>39</a:t>
            </a:fld>
            <a:endParaRPr lang="en-US" altLang="en-US">
              <a:solidFill>
                <a:schemeClr val="bg1"/>
              </a:solidFill>
              <a:latin typeface="Franklin Gothic Medium" charset="0"/>
            </a:endParaRPr>
          </a:p>
        </p:txBody>
      </p:sp>
      <p:sp>
        <p:nvSpPr>
          <p:cNvPr id="152578" name="Rectangle 2"/>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cap="none">
                <a:effectLst>
                  <a:outerShdw blurRad="38100" dist="38100" dir="2700000" algn="tl">
                    <a:srgbClr val="C0C0C0"/>
                  </a:outerShdw>
                </a:effectLst>
                <a:latin typeface="Calibri" pitchFamily="34" charset="0"/>
              </a:rPr>
              <a:t>Start Early</a:t>
            </a:r>
            <a:r>
              <a:rPr lang="en-US" altLang="en-US" cap="none">
                <a:latin typeface="Calibri" pitchFamily="34" charset="0"/>
              </a:rPr>
              <a:t> </a:t>
            </a:r>
          </a:p>
        </p:txBody>
      </p:sp>
      <p:sp>
        <p:nvSpPr>
          <p:cNvPr id="152579" name="Rectangle 3"/>
          <p:cNvSpPr>
            <a:spLocks noGrp="1" noChangeArrowheads="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Wingdings" charset="2"/>
              <a:buChar char="§"/>
              <a:defRPr/>
            </a:pPr>
            <a:r>
              <a:rPr lang="en-US" altLang="en-US" sz="4000" dirty="0">
                <a:latin typeface="Calibri" pitchFamily="34" charset="0"/>
              </a:rPr>
              <a:t>Self-Determination and Decision-Making should be written into IEPs </a:t>
            </a:r>
            <a:r>
              <a:rPr lang="en-US" altLang="en-US" sz="4000" b="1" dirty="0">
                <a:latin typeface="Calibri" pitchFamily="34" charset="0"/>
              </a:rPr>
              <a:t>AS SOON AS POSSIBLE</a:t>
            </a:r>
            <a:r>
              <a:rPr lang="en-US" altLang="en-US" sz="4000" dirty="0">
                <a:latin typeface="Calibri" pitchFamily="34" charset="0"/>
              </a:rPr>
              <a:t>.</a:t>
            </a:r>
          </a:p>
          <a:p>
            <a:pPr>
              <a:buFont typeface="Wingdings 2" pitchFamily="18" charset="2"/>
              <a:buNone/>
              <a:defRPr/>
            </a:pPr>
            <a:endParaRPr lang="en-US" altLang="en-US" sz="4000" dirty="0">
              <a:latin typeface="Calibri" pitchFamily="34" charset="0"/>
            </a:endParaRPr>
          </a:p>
          <a:p>
            <a:pPr>
              <a:buFont typeface="Wingdings" charset="2"/>
              <a:buChar char="§"/>
              <a:defRPr/>
            </a:pPr>
            <a:r>
              <a:rPr lang="en-US" altLang="en-US" sz="4000" dirty="0">
                <a:latin typeface="Calibri" pitchFamily="34" charset="0"/>
              </a:rPr>
              <a:t>DC Public Schools includes it in</a:t>
            </a:r>
          </a:p>
          <a:p>
            <a:pPr>
              <a:buFont typeface="Wingdings 2" pitchFamily="18" charset="2"/>
              <a:buNone/>
              <a:defRPr/>
            </a:pPr>
            <a:r>
              <a:rPr lang="en-US" altLang="en-US" sz="4000" dirty="0">
                <a:latin typeface="Calibri" pitchFamily="34" charset="0"/>
              </a:rPr>
              <a:t>pre-K! </a:t>
            </a:r>
          </a:p>
        </p:txBody>
      </p:sp>
    </p:spTree>
    <p:extLst>
      <p:ext uri="{BB962C8B-B14F-4D97-AF65-F5344CB8AC3E}">
        <p14:creationId xmlns:p14="http://schemas.microsoft.com/office/powerpoint/2010/main" val="2676547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Specifically </a:t>
            </a: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
              <a:defRPr/>
            </a:pPr>
            <a:r>
              <a:rPr lang="en-US" dirty="0"/>
              <a:t>Older adults who exercise more control over their lives have a </a:t>
            </a:r>
            <a:r>
              <a:rPr lang="en-US" b="1" dirty="0"/>
              <a:t>better quality of life. - </a:t>
            </a:r>
            <a:r>
              <a:rPr lang="en-US" dirty="0" err="1"/>
              <a:t>Mallers</a:t>
            </a:r>
            <a:r>
              <a:rPr lang="en-US" dirty="0"/>
              <a:t>, et al., 2014</a:t>
            </a:r>
          </a:p>
          <a:p>
            <a:pPr>
              <a:buFont typeface="Wingdings" panose="05000000000000000000" pitchFamily="2" charset="2"/>
              <a:buChar char="§"/>
            </a:pPr>
            <a:r>
              <a:rPr lang="en-US" dirty="0"/>
              <a:t>Older adults provided with support to make decisions regarding treatment for kidney disease showed increased knowledge of the risk, benefits, and symptoms of dialysis, allowing them to make more informed decisions consistent with their personal values. - Brown, 2017</a:t>
            </a:r>
          </a:p>
          <a:p>
            <a:pPr>
              <a:buFont typeface="Wingdings" panose="05000000000000000000" pitchFamily="2" charset="2"/>
              <a:buChar char="§"/>
              <a:defRPr/>
            </a:pPr>
            <a:r>
              <a:rPr lang="en-US" dirty="0"/>
              <a:t>Providing support to people with dementia can lead to them being able to provide informed consent. - </a:t>
            </a:r>
            <a:r>
              <a:rPr lang="en-US" dirty="0" err="1"/>
              <a:t>Haberstroh</a:t>
            </a:r>
            <a:r>
              <a:rPr lang="en-US" dirty="0"/>
              <a:t>, et al. 2014</a:t>
            </a:r>
          </a:p>
          <a:p>
            <a:pPr marL="44450" indent="0">
              <a:buNone/>
              <a:defRPr/>
            </a:pPr>
            <a:endParaRPr lang="en-US" dirty="0"/>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4</a:t>
            </a:fld>
            <a:endParaRPr lang="en-US" altLang="en-US" dirty="0"/>
          </a:p>
        </p:txBody>
      </p:sp>
    </p:spTree>
    <p:extLst>
      <p:ext uri="{BB962C8B-B14F-4D97-AF65-F5344CB8AC3E}">
        <p14:creationId xmlns:p14="http://schemas.microsoft.com/office/powerpoint/2010/main" val="28866003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District of Columbia Public Schools</a:t>
            </a:r>
          </a:p>
        </p:txBody>
      </p:sp>
      <p:sp>
        <p:nvSpPr>
          <p:cNvPr id="3" name="Content Placeholder 2"/>
          <p:cNvSpPr>
            <a:spLocks noGrp="1"/>
          </p:cNvSpPr>
          <p:nvPr>
            <p:ph idx="1"/>
          </p:nvPr>
        </p:nvSpPr>
        <p:spPr/>
        <p:txBody>
          <a:bodyPr>
            <a:normAutofit fontScale="85000" lnSpcReduction="20000"/>
          </a:bodyPr>
          <a:lstStyle/>
          <a:p>
            <a:r>
              <a:rPr lang="en-US" dirty="0"/>
              <a:t>Teaches students as young as 3 to use SDM and “build networks of support . . . to ensure that they are familiar with the process and utilize it in day to day activities.”  Sets an important precedent and pattern.</a:t>
            </a:r>
          </a:p>
          <a:p>
            <a:r>
              <a:rPr lang="en-US" dirty="0"/>
              <a:t> Works with parents to help them “extend skills related to building supportive networks.”  </a:t>
            </a:r>
          </a:p>
          <a:p>
            <a:r>
              <a:rPr lang="en-US" dirty="0"/>
              <a:t>Parents can then help students understand “it is fine to advocate for supports and seek assistance if questions arise.” </a:t>
            </a:r>
          </a:p>
          <a:p>
            <a:pPr marL="44450" indent="0">
              <a:buNone/>
            </a:pPr>
            <a:r>
              <a:rPr lang="en-US" dirty="0"/>
              <a:t>- Downing-</a:t>
            </a:r>
            <a:r>
              <a:rPr lang="en-US" dirty="0" err="1"/>
              <a:t>Hosten</a:t>
            </a:r>
            <a:r>
              <a:rPr lang="en-US" dirty="0"/>
              <a:t>, P., 2015</a:t>
            </a:r>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fld id="{D15B4D35-2AC4-474F-811A-00E639E0751D}" type="slidenum">
              <a:rPr lang="en-US" altLang="en-US" smtClean="0"/>
              <a:pPr/>
              <a:t>40</a:t>
            </a:fld>
            <a:endParaRPr lang="en-US" altLang="en-US"/>
          </a:p>
        </p:txBody>
      </p:sp>
    </p:spTree>
    <p:extLst>
      <p:ext uri="{BB962C8B-B14F-4D97-AF65-F5344CB8AC3E}">
        <p14:creationId xmlns:p14="http://schemas.microsoft.com/office/powerpoint/2010/main" val="30754323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endParaRPr lang="en-US" altLang="en-US" sz="1600" dirty="0">
              <a:solidFill>
                <a:schemeClr val="bg1"/>
              </a:solidFill>
              <a:latin typeface="Franklin Gothic Medium" charset="0"/>
            </a:endParaRPr>
          </a:p>
        </p:txBody>
      </p:sp>
      <p:sp>
        <p:nvSpPr>
          <p:cNvPr id="22531" name="Slide Number Placeholder 5"/>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5001A4FE-B50F-214F-A219-99A39DFD1A54}" type="slidenum">
              <a:rPr lang="en-US" altLang="en-US">
                <a:solidFill>
                  <a:schemeClr val="bg1"/>
                </a:solidFill>
                <a:latin typeface="Franklin Gothic Medium" charset="0"/>
              </a:rPr>
              <a:pPr/>
              <a:t>41</a:t>
            </a:fld>
            <a:endParaRPr lang="en-US" altLang="en-US">
              <a:solidFill>
                <a:schemeClr val="bg1"/>
              </a:solidFill>
              <a:latin typeface="Franklin Gothic Medium" charset="0"/>
            </a:endParaRPr>
          </a:p>
        </p:txBody>
      </p:sp>
      <p:sp>
        <p:nvSpPr>
          <p:cNvPr id="156674" name="Rectangle 2"/>
          <p:cNvSpPr>
            <a:spLocks noGrp="1" noChangeArrowheads="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sz="3600" cap="none">
                <a:effectLst>
                  <a:outerShdw blurRad="38100" dist="38100" dir="2700000" algn="tl">
                    <a:srgbClr val="C0C0C0"/>
                  </a:outerShdw>
                </a:effectLst>
                <a:latin typeface="Calibri" pitchFamily="34" charset="0"/>
              </a:rPr>
              <a:t>Creating and Reaching Those Goals: The Student Led IEP</a:t>
            </a:r>
            <a:r>
              <a:rPr lang="en-US" altLang="en-US" sz="3600" cap="none">
                <a:latin typeface="Calibri" pitchFamily="34" charset="0"/>
              </a:rPr>
              <a:t> </a:t>
            </a:r>
          </a:p>
        </p:txBody>
      </p:sp>
      <p:sp>
        <p:nvSpPr>
          <p:cNvPr id="156675" name="Rectangle 3"/>
          <p:cNvSpPr>
            <a:spLocks noGrp="1" noChangeArrowheads="1"/>
          </p:cNvSpPr>
          <p:nvPr>
            <p:ph type="body" idx="1"/>
          </p:nvPr>
        </p:nvSpPr>
        <p:spPr bwMode="auto">
          <a:xfrm>
            <a:off x="177800" y="1719263"/>
            <a:ext cx="8815388" cy="44069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marL="401638" indent="-357188">
              <a:buFont typeface="Wingdings 2" pitchFamily="18" charset="2"/>
              <a:buNone/>
              <a:defRPr/>
            </a:pPr>
            <a:r>
              <a:rPr lang="en-US" altLang="en-US" b="1">
                <a:latin typeface="Calibri" pitchFamily="34" charset="0"/>
              </a:rPr>
              <a:t>THE STUDENT</a:t>
            </a:r>
            <a:r>
              <a:rPr lang="en-US" altLang="en-US">
                <a:latin typeface="Calibri" pitchFamily="34" charset="0"/>
              </a:rPr>
              <a:t> actually engages in self-determination</a:t>
            </a:r>
          </a:p>
          <a:p>
            <a:pPr marL="401638" indent="-357188">
              <a:buFont typeface="Wingdings 2" pitchFamily="18" charset="2"/>
              <a:buNone/>
              <a:defRPr/>
            </a:pPr>
            <a:r>
              <a:rPr lang="en-US" altLang="en-US" b="1">
                <a:latin typeface="Calibri" pitchFamily="34" charset="0"/>
              </a:rPr>
              <a:t>THE STUDENT</a:t>
            </a:r>
            <a:r>
              <a:rPr lang="en-US" altLang="en-US">
                <a:latin typeface="Calibri" pitchFamily="34" charset="0"/>
              </a:rPr>
              <a:t> can practice different decision-making methods in a “safe environment” </a:t>
            </a:r>
          </a:p>
          <a:p>
            <a:pPr marL="1144588" lvl="1" indent="4763">
              <a:buFont typeface="Wingdings" pitchFamily="2" charset="2"/>
              <a:buNone/>
              <a:defRPr/>
            </a:pPr>
            <a:r>
              <a:rPr lang="en-US" altLang="en-US" sz="3200" b="1">
                <a:latin typeface="Calibri" pitchFamily="34" charset="0"/>
              </a:rPr>
              <a:t>THE STUDENT</a:t>
            </a:r>
            <a:r>
              <a:rPr lang="en-US" altLang="en-US" sz="3200">
                <a:latin typeface="Calibri" pitchFamily="34" charset="0"/>
              </a:rPr>
              <a:t> leads meeting</a:t>
            </a:r>
          </a:p>
          <a:p>
            <a:pPr marL="1144588" lvl="1" indent="4763">
              <a:buFont typeface="Wingdings" pitchFamily="2" charset="2"/>
              <a:buNone/>
              <a:defRPr/>
            </a:pPr>
            <a:r>
              <a:rPr lang="en-US" altLang="en-US" sz="3200" b="1">
                <a:latin typeface="Calibri" pitchFamily="34" charset="0"/>
              </a:rPr>
              <a:t>THE STUDENT</a:t>
            </a:r>
            <a:r>
              <a:rPr lang="en-US" altLang="en-US" sz="3200">
                <a:latin typeface="Calibri" pitchFamily="34" charset="0"/>
              </a:rPr>
              <a:t> Identifies goals and objectives with assistance from professionals and people </a:t>
            </a:r>
            <a:r>
              <a:rPr lang="en-US" altLang="en-US" sz="3200" b="1">
                <a:latin typeface="Calibri" pitchFamily="34" charset="0"/>
              </a:rPr>
              <a:t>THE STUDENT</a:t>
            </a:r>
            <a:r>
              <a:rPr lang="en-US" altLang="en-US" sz="3200">
                <a:latin typeface="Calibri" pitchFamily="34" charset="0"/>
              </a:rPr>
              <a:t> invites</a:t>
            </a:r>
          </a:p>
        </p:txBody>
      </p:sp>
    </p:spTree>
    <p:extLst>
      <p:ext uri="{BB962C8B-B14F-4D97-AF65-F5344CB8AC3E}">
        <p14:creationId xmlns:p14="http://schemas.microsoft.com/office/powerpoint/2010/main" val="3550832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Doesn’t That Sound Like</a:t>
            </a:r>
          </a:p>
        </p:txBody>
      </p:sp>
      <p:sp>
        <p:nvSpPr>
          <p:cNvPr id="3" name="Content Placeholder 2"/>
          <p:cNvSpPr>
            <a:spLocks noGrp="1"/>
          </p:cNvSpPr>
          <p:nvPr>
            <p:ph idx="1"/>
          </p:nvPr>
        </p:nvSpPr>
        <p:spPr/>
        <p:txBody>
          <a:bodyPr>
            <a:normAutofit/>
          </a:bodyPr>
          <a:lstStyle/>
          <a:p>
            <a:pPr marL="44450" indent="0" algn="ctr">
              <a:buNone/>
            </a:pPr>
            <a:endParaRPr lang="en-US" sz="4400" dirty="0"/>
          </a:p>
          <a:p>
            <a:pPr marL="44450" indent="0" algn="ctr">
              <a:buNone/>
            </a:pPr>
            <a:endParaRPr lang="en-US" sz="4400" dirty="0"/>
          </a:p>
          <a:p>
            <a:pPr marL="44450" indent="0" algn="ctr">
              <a:buNone/>
            </a:pPr>
            <a:r>
              <a:rPr lang="en-US" sz="4400" b="1" dirty="0"/>
              <a:t>SUPPORTED DECISION-MAKING</a:t>
            </a:r>
          </a:p>
        </p:txBody>
      </p:sp>
      <p:sp>
        <p:nvSpPr>
          <p:cNvPr id="4" name="Footer Placeholder 3"/>
          <p:cNvSpPr>
            <a:spLocks noGrp="1"/>
          </p:cNvSpPr>
          <p:nvPr>
            <p:ph type="ftr" sz="quarter" idx="10"/>
          </p:nvPr>
        </p:nvSpPr>
        <p:spPr/>
        <p:txBody>
          <a:bodyPr/>
          <a:lstStyle/>
          <a:p>
            <a:pPr>
              <a:defRPr/>
            </a:pPr>
            <a:r>
              <a:rPr lang="en-US" altLang="en-US" sz="1600" dirty="0"/>
              <a:t> </a:t>
            </a:r>
          </a:p>
        </p:txBody>
      </p:sp>
      <p:sp>
        <p:nvSpPr>
          <p:cNvPr id="5" name="Slide Number Placeholder 4"/>
          <p:cNvSpPr>
            <a:spLocks noGrp="1"/>
          </p:cNvSpPr>
          <p:nvPr>
            <p:ph type="sldNum" sz="quarter" idx="11"/>
          </p:nvPr>
        </p:nvSpPr>
        <p:spPr/>
        <p:txBody>
          <a:bodyPr/>
          <a:lstStyle/>
          <a:p>
            <a:fld id="{D15B4D35-2AC4-474F-811A-00E639E0751D}" type="slidenum">
              <a:rPr lang="en-US" altLang="en-US" smtClean="0"/>
              <a:pPr/>
              <a:t>42</a:t>
            </a:fld>
            <a:endParaRPr lang="en-US" altLang="en-US"/>
          </a:p>
        </p:txBody>
      </p:sp>
    </p:spTree>
    <p:extLst>
      <p:ext uri="{BB962C8B-B14F-4D97-AF65-F5344CB8AC3E}">
        <p14:creationId xmlns:p14="http://schemas.microsoft.com/office/powerpoint/2010/main" val="26089389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SDM Opportunity: Vocational Rehabilitation</a:t>
            </a:r>
          </a:p>
        </p:txBody>
      </p:sp>
      <p:sp>
        <p:nvSpPr>
          <p:cNvPr id="3" name="Content Placeholder 2"/>
          <p:cNvSpPr>
            <a:spLocks noGrp="1"/>
          </p:cNvSpPr>
          <p:nvPr>
            <p:ph idx="1"/>
          </p:nvPr>
        </p:nvSpPr>
        <p:spPr/>
        <p:txBody>
          <a:bodyPr wrap="square" numCol="1" anchor="t" anchorCtr="0" compatLnSpc="1">
            <a:prstTxWarp prst="textNoShape">
              <a:avLst/>
            </a:prstTxWarp>
            <a:normAutofit/>
          </a:bodyPr>
          <a:lstStyle/>
          <a:p>
            <a:pPr marL="109538" indent="0">
              <a:buNone/>
              <a:defRPr/>
            </a:pPr>
            <a:r>
              <a:rPr lang="en-US" altLang="en-US" dirty="0">
                <a:latin typeface="Calibri" panose="020F0502020204030204" pitchFamily="34" charset="0"/>
                <a:cs typeface="Calibri" panose="020F0502020204030204" pitchFamily="34" charset="0"/>
              </a:rPr>
              <a:t>Vocational Rehabilitation (VR) program provides services and supports to help people with disabilities:</a:t>
            </a:r>
          </a:p>
          <a:p>
            <a:pPr marL="109538" indent="0">
              <a:buNone/>
              <a:defRPr/>
            </a:pPr>
            <a:endParaRPr lang="en-US" altLang="en-US" dirty="0">
              <a:latin typeface="Calibri" panose="020F0502020204030204" pitchFamily="34" charset="0"/>
              <a:cs typeface="Calibri" panose="020F0502020204030204" pitchFamily="34" charset="0"/>
            </a:endParaRPr>
          </a:p>
          <a:p>
            <a:pPr marL="109538" indent="0">
              <a:buNone/>
              <a:defRPr/>
            </a:pPr>
            <a:r>
              <a:rPr lang="en-US" altLang="en-US" dirty="0">
                <a:latin typeface="Calibri" panose="020F0502020204030204" pitchFamily="34" charset="0"/>
                <a:cs typeface="Calibri" panose="020F0502020204030204" pitchFamily="34" charset="0"/>
              </a:rPr>
              <a:t>“prepare for, secure, retain, advance in, or regain employment” </a:t>
            </a:r>
          </a:p>
          <a:p>
            <a:pPr marL="109538" indent="0">
              <a:buNone/>
              <a:defRPr/>
            </a:pPr>
            <a:r>
              <a:rPr lang="en-US" altLang="en-US" dirty="0">
                <a:latin typeface="Calibri" panose="020F0502020204030204" pitchFamily="34" charset="0"/>
                <a:cs typeface="Calibri" panose="020F0502020204030204" pitchFamily="34" charset="0"/>
              </a:rPr>
              <a:t>Rehabilitation Act, 2006, § 722 (a)(1) </a:t>
            </a:r>
          </a:p>
          <a:p>
            <a:pPr marL="109538" indent="0">
              <a:buFont typeface="Wingdings 2" panose="05020102010507070707" pitchFamily="18" charset="2"/>
              <a:buNone/>
              <a:defRPr/>
            </a:pPr>
            <a:endParaRPr lang="en-US" altLang="en-US" dirty="0">
              <a:latin typeface="Calibri" panose="020F0502020204030204" pitchFamily="34" charset="0"/>
              <a:cs typeface="Calibri" panose="020F0502020204030204" pitchFamily="34" charset="0"/>
            </a:endParaRPr>
          </a:p>
        </p:txBody>
      </p:sp>
      <p:sp>
        <p:nvSpPr>
          <p:cNvPr id="1434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endParaRPr lang="en-US" altLang="en-US" sz="1600">
              <a:solidFill>
                <a:schemeClr val="bg1"/>
              </a:solidFill>
              <a:latin typeface="Franklin Gothic Medium" charset="0"/>
            </a:endParaRPr>
          </a:p>
        </p:txBody>
      </p:sp>
      <p:sp>
        <p:nvSpPr>
          <p:cNvPr id="14341"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869A13F7-99A8-0348-B0A2-A95071EDA9D1}" type="slidenum">
              <a:rPr lang="en-US" altLang="en-US">
                <a:solidFill>
                  <a:schemeClr val="bg1"/>
                </a:solidFill>
                <a:latin typeface="Franklin Gothic Medium" charset="0"/>
              </a:rPr>
              <a:pPr/>
              <a:t>43</a:t>
            </a:fld>
            <a:endParaRPr lang="en-US" altLang="en-US">
              <a:solidFill>
                <a:schemeClr val="bg1"/>
              </a:solidFill>
              <a:latin typeface="Franklin Gothic Medium" charset="0"/>
            </a:endParaRPr>
          </a:p>
        </p:txBody>
      </p:sp>
    </p:spTree>
    <p:extLst>
      <p:ext uri="{BB962C8B-B14F-4D97-AF65-F5344CB8AC3E}">
        <p14:creationId xmlns:p14="http://schemas.microsoft.com/office/powerpoint/2010/main" val="36184794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If…</a:t>
            </a:r>
          </a:p>
        </p:txBody>
      </p:sp>
      <p:sp>
        <p:nvSpPr>
          <p:cNvPr id="3" name="Content Placeholder 2"/>
          <p:cNvSpPr>
            <a:spLocks noGrp="1"/>
          </p:cNvSpPr>
          <p:nvPr>
            <p:ph idx="1"/>
          </p:nvPr>
        </p:nvSpPr>
        <p:spPr/>
        <p:txBody>
          <a:bodyPr/>
          <a:lstStyle/>
          <a:p>
            <a:pPr marL="44450" indent="0" algn="ctr">
              <a:buFont typeface="Wingdings 2" panose="05020102010507070707" pitchFamily="18" charset="2"/>
              <a:buNone/>
              <a:defRPr/>
            </a:pPr>
            <a:r>
              <a:rPr lang="en-US" sz="4400" dirty="0"/>
              <a:t>The skills you need to work are the SAME ones you need to avoid guardianship?</a:t>
            </a:r>
          </a:p>
          <a:p>
            <a:pPr marL="44450" indent="0">
              <a:buFont typeface="Wingdings 2" panose="05020102010507070707" pitchFamily="18" charset="2"/>
              <a:buNone/>
              <a:defRPr/>
            </a:pPr>
            <a:endParaRPr lang="en-US" dirty="0"/>
          </a:p>
        </p:txBody>
      </p:sp>
      <p:sp>
        <p:nvSpPr>
          <p:cNvPr id="1741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endParaRPr lang="en-US" altLang="en-US" sz="1600">
              <a:solidFill>
                <a:schemeClr val="bg1"/>
              </a:solidFill>
              <a:latin typeface="Franklin Gothic Medium" charset="0"/>
            </a:endParaRPr>
          </a:p>
        </p:txBody>
      </p:sp>
      <p:sp>
        <p:nvSpPr>
          <p:cNvPr id="17413"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1BF046A2-F598-F043-8E39-F23503FB79BA}" type="slidenum">
              <a:rPr lang="en-US" altLang="en-US">
                <a:solidFill>
                  <a:schemeClr val="bg1"/>
                </a:solidFill>
                <a:latin typeface="Franklin Gothic Medium" charset="0"/>
              </a:rPr>
              <a:pPr/>
              <a:t>44</a:t>
            </a:fld>
            <a:endParaRPr lang="en-US" altLang="en-US">
              <a:solidFill>
                <a:schemeClr val="bg1"/>
              </a:solidFill>
              <a:latin typeface="Franklin Gothic Medium" charset="0"/>
            </a:endParaRPr>
          </a:p>
        </p:txBody>
      </p:sp>
    </p:spTree>
    <p:extLst>
      <p:ext uri="{BB962C8B-B14F-4D97-AF65-F5344CB8AC3E}">
        <p14:creationId xmlns:p14="http://schemas.microsoft.com/office/powerpoint/2010/main" val="37798782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Well, Then…</a:t>
            </a:r>
          </a:p>
        </p:txBody>
      </p:sp>
      <p:sp>
        <p:nvSpPr>
          <p:cNvPr id="3" name="Content Placeholder 2"/>
          <p:cNvSpPr>
            <a:spLocks noGrp="1"/>
          </p:cNvSpPr>
          <p:nvPr>
            <p:ph idx="1"/>
          </p:nvPr>
        </p:nvSpPr>
        <p:spPr/>
        <p:txBody>
          <a:bodyPr/>
          <a:lstStyle/>
          <a:p>
            <a:pPr marL="109728" indent="0" algn="ctr">
              <a:buFont typeface="Wingdings 2" panose="05020102010507070707" pitchFamily="18" charset="2"/>
              <a:buNone/>
              <a:defRPr/>
            </a:pPr>
            <a:r>
              <a:rPr lang="en-US" dirty="0"/>
              <a:t>If you need something/ANYTHING to prepare for work, get a job, or keep a job, you can get it through the VR program</a:t>
            </a:r>
          </a:p>
          <a:p>
            <a:pPr marL="109728" indent="0" algn="ctr">
              <a:buFont typeface="Wingdings 2" panose="05020102010507070707" pitchFamily="18" charset="2"/>
              <a:buNone/>
              <a:defRPr/>
            </a:pPr>
            <a:endParaRPr lang="en-US" dirty="0"/>
          </a:p>
          <a:p>
            <a:pPr marL="109728" indent="0" algn="ctr">
              <a:buFont typeface="Wingdings 2" panose="05020102010507070707" pitchFamily="18" charset="2"/>
              <a:buNone/>
              <a:defRPr/>
            </a:pPr>
            <a:r>
              <a:rPr lang="en-US" dirty="0"/>
              <a:t>INCLUDING decision-making and self-determination skills!</a:t>
            </a:r>
          </a:p>
          <a:p>
            <a:pPr marL="44450" indent="0">
              <a:buFont typeface="Wingdings 2" panose="05020102010507070707" pitchFamily="18" charset="2"/>
              <a:buNone/>
              <a:defRPr/>
            </a:pPr>
            <a:endParaRPr lang="en-US" dirty="0"/>
          </a:p>
        </p:txBody>
      </p:sp>
      <p:sp>
        <p:nvSpPr>
          <p:cNvPr id="1843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endParaRPr lang="en-US" altLang="en-US" sz="1600">
              <a:solidFill>
                <a:schemeClr val="bg1"/>
              </a:solidFill>
              <a:latin typeface="Franklin Gothic Medium" charset="0"/>
            </a:endParaRPr>
          </a:p>
        </p:txBody>
      </p:sp>
      <p:sp>
        <p:nvSpPr>
          <p:cNvPr id="18437"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2ADC175E-1694-8242-8614-060C4576C4F9}" type="slidenum">
              <a:rPr lang="en-US" altLang="en-US">
                <a:solidFill>
                  <a:schemeClr val="bg1"/>
                </a:solidFill>
                <a:latin typeface="Franklin Gothic Medium" charset="0"/>
              </a:rPr>
              <a:pPr/>
              <a:t>45</a:t>
            </a:fld>
            <a:endParaRPr lang="en-US" altLang="en-US">
              <a:solidFill>
                <a:schemeClr val="bg1"/>
              </a:solidFill>
              <a:latin typeface="Franklin Gothic Medium" charset="0"/>
            </a:endParaRPr>
          </a:p>
        </p:txBody>
      </p:sp>
    </p:spTree>
    <p:extLst>
      <p:ext uri="{BB962C8B-B14F-4D97-AF65-F5344CB8AC3E}">
        <p14:creationId xmlns:p14="http://schemas.microsoft.com/office/powerpoint/2010/main" val="29960757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Eligibility For VR</a:t>
            </a:r>
          </a:p>
        </p:txBody>
      </p:sp>
      <p:sp>
        <p:nvSpPr>
          <p:cNvPr id="3" name="Content Placeholder 2"/>
          <p:cNvSpPr>
            <a:spLocks noGrp="1"/>
          </p:cNvSpPr>
          <p:nvPr>
            <p:ph idx="1"/>
          </p:nvPr>
        </p:nvSpPr>
        <p:spPr/>
        <p:txBody>
          <a:bodyPr>
            <a:normAutofit fontScale="85000" lnSpcReduction="20000"/>
          </a:bodyPr>
          <a:lstStyle/>
          <a:p>
            <a:pPr marL="109728" indent="0">
              <a:buFont typeface="Wingdings 2" panose="05020102010507070707" pitchFamily="18" charset="2"/>
              <a:buNone/>
              <a:defRPr/>
            </a:pPr>
            <a:r>
              <a:rPr lang="en-US" dirty="0"/>
              <a:t>Your are eligible for VR if you </a:t>
            </a:r>
          </a:p>
          <a:p>
            <a:pPr marL="109728" indent="0">
              <a:buFont typeface="Wingdings 2" panose="05020102010507070707" pitchFamily="18" charset="2"/>
              <a:buNone/>
              <a:defRPr/>
            </a:pPr>
            <a:endParaRPr lang="en-US" dirty="0"/>
          </a:p>
          <a:p>
            <a:pPr marL="624078" indent="-514350">
              <a:buFont typeface="Wingdings 2" panose="05020102010507070707" pitchFamily="18" charset="2"/>
              <a:buChar char=""/>
              <a:defRPr/>
            </a:pPr>
            <a:r>
              <a:rPr lang="en-US" dirty="0"/>
              <a:t>Have a disability</a:t>
            </a:r>
          </a:p>
          <a:p>
            <a:pPr marL="624078" indent="-514350">
              <a:buFont typeface="Wingdings 2" panose="05020102010507070707" pitchFamily="18" charset="2"/>
              <a:buChar char=""/>
              <a:defRPr/>
            </a:pPr>
            <a:r>
              <a:rPr lang="en-US" dirty="0"/>
              <a:t>Want to Work </a:t>
            </a:r>
          </a:p>
          <a:p>
            <a:pPr marL="624078" indent="-514350">
              <a:buFont typeface="Wingdings 2" panose="05020102010507070707" pitchFamily="18" charset="2"/>
              <a:buChar char=""/>
              <a:defRPr/>
            </a:pPr>
            <a:r>
              <a:rPr lang="en-US" dirty="0"/>
              <a:t>Your disability makes it hard for you to work</a:t>
            </a:r>
          </a:p>
          <a:p>
            <a:pPr marL="109728" indent="0">
              <a:buFont typeface="Wingdings 2" panose="05020102010507070707" pitchFamily="18" charset="2"/>
              <a:buNone/>
              <a:defRPr/>
            </a:pPr>
            <a:r>
              <a:rPr lang="en-US" dirty="0"/>
              <a:t>AND</a:t>
            </a:r>
          </a:p>
          <a:p>
            <a:pPr marL="566928" indent="-457200">
              <a:buFont typeface="Wingdings 2" panose="05020102010507070707" pitchFamily="18" charset="2"/>
              <a:buChar char=""/>
              <a:defRPr/>
            </a:pPr>
            <a:r>
              <a:rPr lang="en-US" dirty="0"/>
              <a:t>VR services will help you work.</a:t>
            </a:r>
          </a:p>
          <a:p>
            <a:pPr marL="109728" indent="0">
              <a:buFont typeface="Wingdings 2" panose="05020102010507070707" pitchFamily="18" charset="2"/>
              <a:buNone/>
              <a:defRPr/>
            </a:pPr>
            <a:endParaRPr lang="en-US" dirty="0"/>
          </a:p>
          <a:p>
            <a:pPr marL="109728" indent="0">
              <a:buFont typeface="Wingdings 2" panose="05020102010507070707" pitchFamily="18" charset="2"/>
              <a:buNone/>
              <a:defRPr/>
            </a:pPr>
            <a:r>
              <a:rPr lang="en-US" dirty="0"/>
              <a:t>If you receive SSI/</a:t>
            </a:r>
            <a:r>
              <a:rPr lang="en-US" dirty="0" err="1"/>
              <a:t>SSDI</a:t>
            </a:r>
            <a:r>
              <a:rPr lang="en-US" dirty="0"/>
              <a:t> you are </a:t>
            </a:r>
            <a:r>
              <a:rPr lang="en-US" b="1" dirty="0"/>
              <a:t>presumed eligible</a:t>
            </a:r>
            <a:r>
              <a:rPr lang="en-US" dirty="0"/>
              <a:t>!</a:t>
            </a:r>
          </a:p>
          <a:p>
            <a:pPr marL="109728" indent="0">
              <a:buFont typeface="Wingdings 2" panose="05020102010507070707" pitchFamily="18" charset="2"/>
              <a:buNone/>
              <a:defRPr/>
            </a:pPr>
            <a:r>
              <a:rPr lang="en-US" dirty="0"/>
              <a:t>	34 </a:t>
            </a:r>
            <a:r>
              <a:rPr lang="en-US" dirty="0" err="1"/>
              <a:t>CFR</a:t>
            </a:r>
            <a:r>
              <a:rPr lang="en-US" dirty="0"/>
              <a:t> 361.42</a:t>
            </a:r>
          </a:p>
          <a:p>
            <a:pPr marL="44450" indent="0">
              <a:buFont typeface="Wingdings 2" panose="05020102010507070707" pitchFamily="18" charset="2"/>
              <a:buNone/>
              <a:defRPr/>
            </a:pPr>
            <a:endParaRPr lang="en-US" dirty="0"/>
          </a:p>
        </p:txBody>
      </p:sp>
      <p:sp>
        <p:nvSpPr>
          <p:cNvPr id="2048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endParaRPr lang="en-US" altLang="en-US" sz="1600">
              <a:solidFill>
                <a:schemeClr val="bg1"/>
              </a:solidFill>
              <a:latin typeface="Franklin Gothic Medium" charset="0"/>
            </a:endParaRPr>
          </a:p>
        </p:txBody>
      </p:sp>
      <p:sp>
        <p:nvSpPr>
          <p:cNvPr id="20485"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0EC3FF09-7DC5-C246-8CF4-75B7F4524D8E}" type="slidenum">
              <a:rPr lang="en-US" altLang="en-US">
                <a:solidFill>
                  <a:schemeClr val="bg1"/>
                </a:solidFill>
                <a:latin typeface="Franklin Gothic Medium" charset="0"/>
              </a:rPr>
              <a:pPr/>
              <a:t>46</a:t>
            </a:fld>
            <a:endParaRPr lang="en-US" altLang="en-US">
              <a:solidFill>
                <a:schemeClr val="bg1"/>
              </a:solidFill>
              <a:latin typeface="Franklin Gothic Medium" charset="0"/>
            </a:endParaRPr>
          </a:p>
        </p:txBody>
      </p:sp>
    </p:spTree>
    <p:extLst>
      <p:ext uri="{BB962C8B-B14F-4D97-AF65-F5344CB8AC3E}">
        <p14:creationId xmlns:p14="http://schemas.microsoft.com/office/powerpoint/2010/main" val="21730227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Virginia</a:t>
            </a:r>
          </a:p>
        </p:txBody>
      </p:sp>
      <p:sp>
        <p:nvSpPr>
          <p:cNvPr id="3" name="Content Placeholder 2"/>
          <p:cNvSpPr>
            <a:spLocks noGrp="1"/>
          </p:cNvSpPr>
          <p:nvPr>
            <p:ph idx="1"/>
          </p:nvPr>
        </p:nvSpPr>
        <p:spPr/>
        <p:txBody>
          <a:bodyPr>
            <a:normAutofit/>
          </a:bodyPr>
          <a:lstStyle/>
          <a:p>
            <a:r>
              <a:rPr lang="en-US" dirty="0"/>
              <a:t>VR program in VA is the Department for Aging and Rehabilitative Services</a:t>
            </a:r>
          </a:p>
          <a:p>
            <a:pPr marL="44450" indent="0">
              <a:buNone/>
            </a:pPr>
            <a:endParaRPr lang="en-US" dirty="0"/>
          </a:p>
          <a:p>
            <a:pPr marL="44450" indent="0">
              <a:buNone/>
            </a:pPr>
            <a:r>
              <a:rPr lang="en-US" dirty="0"/>
              <a:t>https://www.dars.virginia.gov/drs/vr/</a:t>
            </a:r>
          </a:p>
          <a:p>
            <a:pPr marL="44450" indent="0">
              <a:buNone/>
            </a:pPr>
            <a:endParaRPr lang="en-US" dirty="0"/>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F35E0A1A-7AF9-BC4D-83B8-756089AA5D41}" type="slidenum">
              <a:rPr lang="en-US" altLang="en-US" smtClean="0"/>
              <a:pPr>
                <a:defRPr/>
              </a:pPr>
              <a:t>47</a:t>
            </a:fld>
            <a:endParaRPr lang="en-US" altLang="en-US"/>
          </a:p>
        </p:txBody>
      </p:sp>
    </p:spTree>
    <p:extLst>
      <p:ext uri="{BB962C8B-B14F-4D97-AF65-F5344CB8AC3E}">
        <p14:creationId xmlns:p14="http://schemas.microsoft.com/office/powerpoint/2010/main" val="2430454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VR Can provide A LOT</a:t>
            </a:r>
          </a:p>
        </p:txBody>
      </p:sp>
      <p:sp>
        <p:nvSpPr>
          <p:cNvPr id="3" name="Content Placeholder 2"/>
          <p:cNvSpPr>
            <a:spLocks noGrp="1"/>
          </p:cNvSpPr>
          <p:nvPr>
            <p:ph idx="1"/>
          </p:nvPr>
        </p:nvSpPr>
        <p:spPr/>
        <p:txBody>
          <a:bodyPr>
            <a:normAutofit fontScale="55000" lnSpcReduction="20000"/>
          </a:bodyPr>
          <a:lstStyle/>
          <a:p>
            <a:pPr marL="109728" indent="0">
              <a:buFont typeface="Wingdings 2" panose="05020102010507070707" pitchFamily="18" charset="2"/>
              <a:buNone/>
              <a:defRPr/>
            </a:pPr>
            <a:r>
              <a:rPr lang="en-US" dirty="0"/>
              <a:t>Some services that are available:</a:t>
            </a:r>
          </a:p>
          <a:p>
            <a:pPr marL="109728" indent="0">
              <a:buFont typeface="Wingdings 2" panose="05020102010507070707" pitchFamily="18" charset="2"/>
              <a:buNone/>
              <a:defRPr/>
            </a:pPr>
            <a:endParaRPr lang="en-US" dirty="0"/>
          </a:p>
          <a:p>
            <a:pPr>
              <a:buFont typeface="Wingdings" panose="05000000000000000000" pitchFamily="2" charset="2"/>
              <a:buChar char="§"/>
              <a:defRPr/>
            </a:pPr>
            <a:r>
              <a:rPr lang="en-US" dirty="0"/>
              <a:t>Assessments </a:t>
            </a:r>
          </a:p>
          <a:p>
            <a:pPr>
              <a:buFont typeface="Wingdings" panose="05000000000000000000" pitchFamily="2" charset="2"/>
              <a:buChar char="§"/>
              <a:defRPr/>
            </a:pPr>
            <a:r>
              <a:rPr lang="en-US" dirty="0"/>
              <a:t>Counseling</a:t>
            </a:r>
          </a:p>
          <a:p>
            <a:pPr>
              <a:buFont typeface="Wingdings" panose="05000000000000000000" pitchFamily="2" charset="2"/>
              <a:buChar char="§"/>
              <a:defRPr/>
            </a:pPr>
            <a:r>
              <a:rPr lang="en-US" dirty="0"/>
              <a:t>Job search and retention services</a:t>
            </a:r>
          </a:p>
          <a:p>
            <a:pPr>
              <a:buFont typeface="Wingdings" panose="05000000000000000000" pitchFamily="2" charset="2"/>
              <a:buChar char="§"/>
              <a:defRPr/>
            </a:pPr>
            <a:r>
              <a:rPr lang="en-US" dirty="0"/>
              <a:t>Assistive technology</a:t>
            </a:r>
          </a:p>
          <a:p>
            <a:pPr>
              <a:buFont typeface="Wingdings" panose="05000000000000000000" pitchFamily="2" charset="2"/>
              <a:buChar char="§"/>
              <a:defRPr/>
            </a:pPr>
            <a:r>
              <a:rPr lang="en-US" dirty="0"/>
              <a:t>Medical and mental health care</a:t>
            </a:r>
          </a:p>
          <a:p>
            <a:pPr>
              <a:buFont typeface="Wingdings" panose="05000000000000000000" pitchFamily="2" charset="2"/>
              <a:buChar char="§"/>
              <a:defRPr/>
            </a:pPr>
            <a:r>
              <a:rPr lang="en-US" dirty="0"/>
              <a:t>Education and training (including college)</a:t>
            </a:r>
          </a:p>
          <a:p>
            <a:pPr>
              <a:buFont typeface="Wingdings" panose="05000000000000000000" pitchFamily="2" charset="2"/>
              <a:buChar char="§"/>
              <a:defRPr/>
            </a:pPr>
            <a:r>
              <a:rPr lang="en-US" dirty="0"/>
              <a:t>On the job training</a:t>
            </a:r>
          </a:p>
          <a:p>
            <a:pPr>
              <a:buFont typeface="Wingdings" panose="05000000000000000000" pitchFamily="2" charset="2"/>
              <a:buChar char="§"/>
              <a:defRPr/>
            </a:pPr>
            <a:r>
              <a:rPr lang="en-US" dirty="0"/>
              <a:t>Job coaches</a:t>
            </a:r>
          </a:p>
          <a:p>
            <a:pPr>
              <a:buFont typeface="Wingdings" panose="05000000000000000000" pitchFamily="2" charset="2"/>
              <a:buChar char="§"/>
              <a:defRPr/>
            </a:pPr>
            <a:r>
              <a:rPr lang="en-US" dirty="0"/>
              <a:t>Transportation</a:t>
            </a:r>
          </a:p>
          <a:p>
            <a:pPr>
              <a:buFont typeface="Wingdings" panose="05000000000000000000" pitchFamily="2" charset="2"/>
              <a:buChar char="§"/>
              <a:defRPr/>
            </a:pPr>
            <a:r>
              <a:rPr lang="en-US" dirty="0"/>
              <a:t>“Maintenance” payments</a:t>
            </a:r>
          </a:p>
          <a:p>
            <a:pPr>
              <a:buFont typeface="Wingdings" panose="05000000000000000000" pitchFamily="2" charset="2"/>
              <a:buChar char="§"/>
              <a:defRPr/>
            </a:pPr>
            <a:r>
              <a:rPr lang="en-US" dirty="0"/>
              <a:t>Services to family members (like Day Care!)</a:t>
            </a:r>
          </a:p>
          <a:p>
            <a:pPr>
              <a:buFont typeface="Wingdings" panose="05000000000000000000" pitchFamily="2" charset="2"/>
              <a:buChar char="§"/>
              <a:defRPr/>
            </a:pPr>
            <a:endParaRPr lang="en-US" dirty="0"/>
          </a:p>
          <a:p>
            <a:pPr marL="109728" indent="0">
              <a:buFont typeface="Wingdings 2" panose="05020102010507070707" pitchFamily="18" charset="2"/>
              <a:buNone/>
              <a:defRPr/>
            </a:pPr>
            <a:r>
              <a:rPr lang="en-US" sz="2800" dirty="0"/>
              <a:t>		34 </a:t>
            </a:r>
            <a:r>
              <a:rPr lang="en-US" sz="2800" dirty="0" err="1"/>
              <a:t>CFR</a:t>
            </a:r>
            <a:r>
              <a:rPr lang="en-US" sz="2800" dirty="0"/>
              <a:t> 361.48   </a:t>
            </a:r>
          </a:p>
          <a:p>
            <a:pPr marL="44450" indent="0">
              <a:buFont typeface="Wingdings 2" panose="05020102010507070707" pitchFamily="18" charset="2"/>
              <a:buNone/>
              <a:defRPr/>
            </a:pPr>
            <a:endParaRPr lang="en-US" dirty="0"/>
          </a:p>
        </p:txBody>
      </p:sp>
      <p:sp>
        <p:nvSpPr>
          <p:cNvPr id="2765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endParaRPr lang="en-US" altLang="en-US" sz="1600">
              <a:solidFill>
                <a:schemeClr val="bg1"/>
              </a:solidFill>
              <a:latin typeface="Franklin Gothic Medium" charset="0"/>
            </a:endParaRPr>
          </a:p>
        </p:txBody>
      </p:sp>
      <p:sp>
        <p:nvSpPr>
          <p:cNvPr id="27653"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4F289B82-04BC-2D4B-A9AD-C566708204AD}" type="slidenum">
              <a:rPr lang="en-US" altLang="en-US">
                <a:solidFill>
                  <a:schemeClr val="bg1"/>
                </a:solidFill>
                <a:latin typeface="Franklin Gothic Medium" charset="0"/>
              </a:rPr>
              <a:pPr/>
              <a:t>48</a:t>
            </a:fld>
            <a:endParaRPr lang="en-US" altLang="en-US">
              <a:solidFill>
                <a:schemeClr val="bg1"/>
              </a:solidFill>
              <a:latin typeface="Franklin Gothic Medium" charset="0"/>
            </a:endParaRPr>
          </a:p>
        </p:txBody>
      </p:sp>
    </p:spTree>
    <p:extLst>
      <p:ext uri="{BB962C8B-B14F-4D97-AF65-F5344CB8AC3E}">
        <p14:creationId xmlns:p14="http://schemas.microsoft.com/office/powerpoint/2010/main" val="2636931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“Informed Choice” in VR</a:t>
            </a:r>
          </a:p>
        </p:txBody>
      </p:sp>
      <p:sp>
        <p:nvSpPr>
          <p:cNvPr id="3" name="Content Placeholder 2"/>
          <p:cNvSpPr>
            <a:spLocks noGrp="1"/>
          </p:cNvSpPr>
          <p:nvPr>
            <p:ph idx="1"/>
          </p:nvPr>
        </p:nvSpPr>
        <p:spPr/>
        <p:txBody>
          <a:bodyPr>
            <a:normAutofit fontScale="85000" lnSpcReduction="20000"/>
          </a:bodyPr>
          <a:lstStyle/>
          <a:p>
            <a:pPr marL="44450" indent="0">
              <a:buFont typeface="Wingdings 2" panose="05020102010507070707" pitchFamily="18" charset="2"/>
              <a:buNone/>
              <a:defRPr/>
            </a:pPr>
            <a:r>
              <a:rPr lang="en-US" dirty="0"/>
              <a:t>DVR must ensure that the you can exercise “informed choice”</a:t>
            </a:r>
          </a:p>
          <a:p>
            <a:pPr marL="44450" indent="0">
              <a:buFont typeface="Wingdings 2" panose="05020102010507070707" pitchFamily="18" charset="2"/>
              <a:buNone/>
              <a:defRPr/>
            </a:pPr>
            <a:endParaRPr lang="en-US" dirty="0"/>
          </a:p>
          <a:p>
            <a:pPr marL="44450" indent="0">
              <a:buFont typeface="Wingdings 2" panose="05020102010507070707" pitchFamily="18" charset="2"/>
              <a:buNone/>
              <a:defRPr/>
            </a:pPr>
            <a:r>
              <a:rPr lang="en-US" dirty="0"/>
              <a:t>“</a:t>
            </a:r>
            <a:r>
              <a:rPr lang="en-US" b="1" dirty="0"/>
              <a:t>Informing each applicant and eligible individual . . . through appropriate modes of communication</a:t>
            </a:r>
            <a:r>
              <a:rPr lang="en-US" dirty="0"/>
              <a:t>, about the availability of and opportunities to exercise informed choice, </a:t>
            </a:r>
            <a:r>
              <a:rPr lang="en-US" b="1" dirty="0"/>
              <a:t>including the availability of support services </a:t>
            </a:r>
            <a:r>
              <a:rPr lang="en-US" dirty="0"/>
              <a:t>for individuals with cognitive or other disabilities who require assistance in </a:t>
            </a:r>
            <a:r>
              <a:rPr lang="en-US" b="1" dirty="0"/>
              <a:t>exercising informed choice </a:t>
            </a:r>
            <a:r>
              <a:rPr lang="en-US" dirty="0"/>
              <a:t>throughout the vocational rehabilitation process” </a:t>
            </a:r>
          </a:p>
          <a:p>
            <a:pPr marL="44450" indent="0">
              <a:buFont typeface="Wingdings 2" panose="05020102010507070707" pitchFamily="18" charset="2"/>
              <a:buNone/>
              <a:defRPr/>
            </a:pPr>
            <a:r>
              <a:rPr lang="en-US" dirty="0"/>
              <a:t>34 CFR 361.52</a:t>
            </a:r>
          </a:p>
        </p:txBody>
      </p:sp>
      <p:sp>
        <p:nvSpPr>
          <p:cNvPr id="3482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endParaRPr lang="en-US" altLang="en-US" sz="1600">
              <a:solidFill>
                <a:schemeClr val="bg1"/>
              </a:solidFill>
              <a:latin typeface="Franklin Gothic Medium" charset="0"/>
            </a:endParaRPr>
          </a:p>
        </p:txBody>
      </p:sp>
      <p:sp>
        <p:nvSpPr>
          <p:cNvPr id="34821"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fld id="{C7582346-2DAC-D140-B3F4-F20B90FA7CDE}" type="slidenum">
              <a:rPr lang="en-US" altLang="en-US">
                <a:solidFill>
                  <a:schemeClr val="bg1"/>
                </a:solidFill>
                <a:latin typeface="Franklin Gothic Medium" charset="0"/>
              </a:rPr>
              <a:pPr/>
              <a:t>49</a:t>
            </a:fld>
            <a:endParaRPr lang="en-US" altLang="en-US">
              <a:solidFill>
                <a:schemeClr val="bg1"/>
              </a:solidFill>
              <a:latin typeface="Franklin Gothic Medium" charset="0"/>
            </a:endParaRPr>
          </a:p>
        </p:txBody>
      </p:sp>
    </p:spTree>
    <p:extLst>
      <p:ext uri="{BB962C8B-B14F-4D97-AF65-F5344CB8AC3E}">
        <p14:creationId xmlns:p14="http://schemas.microsoft.com/office/powerpoint/2010/main" val="109498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Getting to Self-Determination: </a:t>
            </a:r>
            <a:br>
              <a:rPr lang="en-US" dirty="0"/>
            </a:br>
            <a:r>
              <a:rPr lang="en-US" dirty="0"/>
              <a:t>Supported Decision-Making</a:t>
            </a:r>
          </a:p>
        </p:txBody>
      </p:sp>
      <p:sp>
        <p:nvSpPr>
          <p:cNvPr id="3" name="Content Placeholder 2"/>
          <p:cNvSpPr>
            <a:spLocks noGrp="1"/>
          </p:cNvSpPr>
          <p:nvPr>
            <p:ph idx="1"/>
          </p:nvPr>
        </p:nvSpPr>
        <p:spPr/>
        <p:txBody>
          <a:bodyPr>
            <a:normAutofit lnSpcReduction="10000"/>
          </a:bodyPr>
          <a:lstStyle/>
          <a:p>
            <a:pPr>
              <a:spcAft>
                <a:spcPct val="100000"/>
              </a:spcAft>
              <a:buFont typeface="Wingdings 2" panose="05020102010507070707" pitchFamily="18" charset="2"/>
              <a:buNone/>
              <a:defRPr/>
            </a:pPr>
            <a:r>
              <a:rPr lang="en-US" altLang="en-US" sz="2000" dirty="0">
                <a:latin typeface="Calibri" pitchFamily="34" charset="0"/>
              </a:rPr>
              <a:t>“</a:t>
            </a:r>
            <a:r>
              <a:rPr lang="en-US" altLang="en-US" dirty="0">
                <a:latin typeface="Calibri" pitchFamily="34" charset="0"/>
              </a:rPr>
              <a:t>a recognized alternative to guardianship through which people with disabilities use friends, family members, and professionals to help them understand the situations and choices they face, so they may make their own decisions without the “need” for a guardian.”</a:t>
            </a:r>
          </a:p>
          <a:p>
            <a:pPr>
              <a:buFont typeface="Wingdings 2" panose="05020102010507070707" pitchFamily="18" charset="2"/>
              <a:buNone/>
              <a:defRPr/>
            </a:pPr>
            <a:r>
              <a:rPr lang="en-US" altLang="en-US" dirty="0">
                <a:latin typeface="Calibri" pitchFamily="34" charset="0"/>
              </a:rPr>
              <a:t>- </a:t>
            </a:r>
            <a:r>
              <a:rPr lang="en-US" altLang="en-US" dirty="0" err="1">
                <a:latin typeface="Calibri" pitchFamily="34" charset="0"/>
              </a:rPr>
              <a:t>Blanck</a:t>
            </a:r>
            <a:r>
              <a:rPr lang="en-US" altLang="en-US" dirty="0">
                <a:latin typeface="Calibri" pitchFamily="34" charset="0"/>
              </a:rPr>
              <a:t> &amp; Martinis, 2015 </a:t>
            </a:r>
          </a:p>
          <a:p>
            <a:pPr marL="44450" indent="0">
              <a:buFont typeface="Wingdings 2" panose="05020102010507070707" pitchFamily="18" charset="2"/>
              <a:buNone/>
              <a:defRPr/>
            </a:pPr>
            <a:endParaRPr lang="en-US" dirty="0"/>
          </a:p>
        </p:txBody>
      </p:sp>
      <p:sp>
        <p:nvSpPr>
          <p:cNvPr id="1536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15365"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0FA99D4-4E20-43A1-AA77-8CE1168125CD}" type="slidenum">
              <a:rPr lang="en-US" altLang="en-US" smtClean="0">
                <a:solidFill>
                  <a:schemeClr val="bg1"/>
                </a:solidFill>
                <a:latin typeface="Franklin Gothic Medium" panose="020B0603020102020204" pitchFamily="34" charset="0"/>
              </a:rPr>
              <a:pPr/>
              <a:t>5</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36220320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Doesn’t That Sound Like</a:t>
            </a:r>
          </a:p>
        </p:txBody>
      </p:sp>
      <p:sp>
        <p:nvSpPr>
          <p:cNvPr id="3" name="Content Placeholder 2"/>
          <p:cNvSpPr>
            <a:spLocks noGrp="1"/>
          </p:cNvSpPr>
          <p:nvPr>
            <p:ph idx="1"/>
          </p:nvPr>
        </p:nvSpPr>
        <p:spPr/>
        <p:txBody>
          <a:bodyPr>
            <a:normAutofit/>
          </a:bodyPr>
          <a:lstStyle/>
          <a:p>
            <a:pPr marL="44450" indent="0" algn="ctr">
              <a:buNone/>
            </a:pPr>
            <a:endParaRPr lang="en-US" sz="4400" dirty="0"/>
          </a:p>
          <a:p>
            <a:pPr marL="44450" indent="0" algn="ctr">
              <a:buNone/>
            </a:pPr>
            <a:endParaRPr lang="en-US" sz="4400" dirty="0"/>
          </a:p>
          <a:p>
            <a:pPr marL="44450" indent="0" algn="ctr">
              <a:buNone/>
            </a:pPr>
            <a:r>
              <a:rPr lang="en-US" sz="4400" b="1" dirty="0"/>
              <a:t>SUPPORTED DECISION-MAKING</a:t>
            </a:r>
          </a:p>
        </p:txBody>
      </p:sp>
      <p:sp>
        <p:nvSpPr>
          <p:cNvPr id="4" name="Footer Placeholder 3"/>
          <p:cNvSpPr>
            <a:spLocks noGrp="1"/>
          </p:cNvSpPr>
          <p:nvPr>
            <p:ph type="ftr" sz="quarter" idx="10"/>
          </p:nvPr>
        </p:nvSpPr>
        <p:spPr/>
        <p:txBody>
          <a:bodyPr/>
          <a:lstStyle/>
          <a:p>
            <a:pPr>
              <a:defRPr/>
            </a:pPr>
            <a:r>
              <a:rPr lang="en-US" altLang="en-US" sz="1600" dirty="0"/>
              <a:t> </a:t>
            </a:r>
          </a:p>
        </p:txBody>
      </p:sp>
      <p:sp>
        <p:nvSpPr>
          <p:cNvPr id="5" name="Slide Number Placeholder 4"/>
          <p:cNvSpPr>
            <a:spLocks noGrp="1"/>
          </p:cNvSpPr>
          <p:nvPr>
            <p:ph type="sldNum" sz="quarter" idx="11"/>
          </p:nvPr>
        </p:nvSpPr>
        <p:spPr/>
        <p:txBody>
          <a:bodyPr/>
          <a:lstStyle/>
          <a:p>
            <a:fld id="{D15B4D35-2AC4-474F-811A-00E639E0751D}" type="slidenum">
              <a:rPr lang="en-US" altLang="en-US" smtClean="0"/>
              <a:pPr/>
              <a:t>50</a:t>
            </a:fld>
            <a:endParaRPr lang="en-US" altLang="en-US"/>
          </a:p>
        </p:txBody>
      </p:sp>
    </p:spTree>
    <p:extLst>
      <p:ext uri="{BB962C8B-B14F-4D97-AF65-F5344CB8AC3E}">
        <p14:creationId xmlns:p14="http://schemas.microsoft.com/office/powerpoint/2010/main" val="19246267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66928" indent="-457200">
              <a:spcAft>
                <a:spcPct val="20000"/>
              </a:spcAft>
              <a:buFont typeface="Wingdings" panose="05000000000000000000" pitchFamily="2" charset="2"/>
              <a:buChar char="§"/>
              <a:defRPr/>
            </a:pPr>
            <a:r>
              <a:rPr lang="en-US" altLang="en-US" dirty="0"/>
              <a:t>People with Disabilities have more medical conditions, yet are more often poorly diagnosed [and] over/under treated – Office of the Surgeon General, 2005</a:t>
            </a:r>
          </a:p>
          <a:p>
            <a:pPr marL="566928" indent="-457200">
              <a:spcAft>
                <a:spcPct val="20000"/>
              </a:spcAft>
              <a:buFont typeface="Wingdings" panose="05000000000000000000" pitchFamily="2" charset="2"/>
              <a:buChar char="§"/>
              <a:defRPr/>
            </a:pPr>
            <a:r>
              <a:rPr lang="en-US" dirty="0"/>
              <a:t>I0% of people who sought guardianship for someone identified a medical professional as the person who first recommended it. - Jameson, et al 2015</a:t>
            </a:r>
          </a:p>
          <a:p>
            <a:pPr marL="109728" indent="0">
              <a:buFont typeface="Wingdings 2" panose="05020102010507070707" pitchFamily="18" charset="2"/>
              <a:buNone/>
              <a:defRPr/>
            </a:pPr>
            <a:endParaRPr lang="en-US" dirty="0"/>
          </a:p>
        </p:txBody>
      </p:sp>
      <p:sp>
        <p:nvSpPr>
          <p:cNvPr id="3" name="Title 2"/>
          <p:cNvSpPr>
            <a:spLocks noGrp="1"/>
          </p:cNvSpPr>
          <p:nvPr>
            <p:ph type="title"/>
          </p:nvPr>
        </p:nvSpPr>
        <p:spPr/>
        <p:txBody>
          <a:bodyPr>
            <a:normAutofit fontScale="90000"/>
          </a:bodyPr>
          <a:lstStyle/>
          <a:p>
            <a:pPr>
              <a:defRPr/>
            </a:pPr>
            <a:r>
              <a:rPr lang="en-US" dirty="0"/>
              <a:t>SDM Opportunity:</a:t>
            </a:r>
            <a:br>
              <a:rPr lang="en-US" dirty="0"/>
            </a:br>
            <a:r>
              <a:rPr lang="en-US" dirty="0"/>
              <a:t>Health Care</a:t>
            </a:r>
          </a:p>
        </p:txBody>
      </p:sp>
    </p:spTree>
    <p:extLst>
      <p:ext uri="{BB962C8B-B14F-4D97-AF65-F5344CB8AC3E}">
        <p14:creationId xmlns:p14="http://schemas.microsoft.com/office/powerpoint/2010/main" val="18972678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681228" indent="-571500">
              <a:buFont typeface="Wingdings" panose="05000000000000000000" pitchFamily="2" charset="2"/>
              <a:buChar char="§"/>
              <a:defRPr/>
            </a:pPr>
            <a:r>
              <a:rPr lang="en-US" sz="3600" dirty="0"/>
              <a:t>The Heart of the </a:t>
            </a:r>
            <a:r>
              <a:rPr lang="en-US" sz="3600" dirty="0" err="1"/>
              <a:t>Dr</a:t>
            </a:r>
            <a:r>
              <a:rPr lang="en-US" sz="3600" dirty="0"/>
              <a:t>/Patient relationship</a:t>
            </a:r>
          </a:p>
          <a:p>
            <a:pPr marL="681228" indent="-571500">
              <a:buFont typeface="Wingdings" panose="05000000000000000000" pitchFamily="2" charset="2"/>
              <a:buChar char="§"/>
              <a:defRPr/>
            </a:pPr>
            <a:r>
              <a:rPr lang="en-US" altLang="en-US" sz="3600" dirty="0"/>
              <a:t>Three Key Parts:</a:t>
            </a:r>
          </a:p>
          <a:p>
            <a:pPr lvl="1">
              <a:spcAft>
                <a:spcPct val="20000"/>
              </a:spcAft>
              <a:defRPr/>
            </a:pPr>
            <a:r>
              <a:rPr lang="en-US" altLang="en-US" sz="3600" dirty="0"/>
              <a:t>Information from </a:t>
            </a:r>
            <a:r>
              <a:rPr lang="en-US" altLang="en-US" sz="3600" dirty="0" err="1"/>
              <a:t>Dr</a:t>
            </a:r>
            <a:r>
              <a:rPr lang="en-US" altLang="en-US" sz="3600" dirty="0"/>
              <a:t> to person</a:t>
            </a:r>
          </a:p>
          <a:p>
            <a:pPr lvl="1">
              <a:spcAft>
                <a:spcPct val="20000"/>
              </a:spcAft>
              <a:defRPr/>
            </a:pPr>
            <a:r>
              <a:rPr lang="en-US" altLang="en-US" sz="3600" dirty="0"/>
              <a:t>Understanding by the person</a:t>
            </a:r>
          </a:p>
          <a:p>
            <a:pPr lvl="1">
              <a:spcAft>
                <a:spcPct val="20000"/>
              </a:spcAft>
              <a:defRPr/>
            </a:pPr>
            <a:r>
              <a:rPr lang="en-US" altLang="en-US" sz="3600" dirty="0"/>
              <a:t>Choice  by the person and communication to </a:t>
            </a:r>
            <a:r>
              <a:rPr lang="en-US" altLang="en-US" sz="3600" dirty="0" err="1"/>
              <a:t>Dr</a:t>
            </a:r>
            <a:endParaRPr lang="en-US" altLang="en-US" sz="3600" dirty="0"/>
          </a:p>
          <a:p>
            <a:pPr marL="365125" lvl="1" indent="0">
              <a:spcAft>
                <a:spcPct val="20000"/>
              </a:spcAft>
              <a:buFont typeface="Wingdings" panose="05000000000000000000" pitchFamily="2" charset="2"/>
              <a:buNone/>
              <a:defRPr/>
            </a:pPr>
            <a:r>
              <a:rPr lang="en-US" altLang="en-US" sz="3600" dirty="0"/>
              <a:t>- American Medical Association</a:t>
            </a:r>
          </a:p>
          <a:p>
            <a:pPr marL="109728" indent="0">
              <a:buFont typeface="Wingdings 2" panose="05020102010507070707" pitchFamily="18" charset="2"/>
              <a:buNone/>
              <a:defRPr/>
            </a:pPr>
            <a:endParaRPr lang="en-US" dirty="0"/>
          </a:p>
        </p:txBody>
      </p:sp>
      <p:sp>
        <p:nvSpPr>
          <p:cNvPr id="3" name="Title 2"/>
          <p:cNvSpPr>
            <a:spLocks noGrp="1"/>
          </p:cNvSpPr>
          <p:nvPr>
            <p:ph type="title"/>
          </p:nvPr>
        </p:nvSpPr>
        <p:spPr/>
        <p:txBody>
          <a:bodyPr>
            <a:normAutofit/>
          </a:bodyPr>
          <a:lstStyle/>
          <a:p>
            <a:pPr>
              <a:defRPr/>
            </a:pPr>
            <a:r>
              <a:rPr lang="en-US" dirty="0"/>
              <a:t>Key Concept: “Informed Consent”</a:t>
            </a:r>
          </a:p>
        </p:txBody>
      </p:sp>
    </p:spTree>
    <p:extLst>
      <p:ext uri="{BB962C8B-B14F-4D97-AF65-F5344CB8AC3E}">
        <p14:creationId xmlns:p14="http://schemas.microsoft.com/office/powerpoint/2010/main" val="11550914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spcAft>
                <a:spcPct val="20000"/>
              </a:spcAft>
              <a:defRPr/>
            </a:pPr>
            <a:r>
              <a:rPr lang="en-US" altLang="en-US" dirty="0"/>
              <a:t>Assistance can be provided to help individual make medical decisions:</a:t>
            </a:r>
          </a:p>
          <a:p>
            <a:pPr marL="109728" indent="0">
              <a:spcAft>
                <a:spcPct val="20000"/>
              </a:spcAft>
              <a:buFont typeface="Wingdings 2" panose="05020102010507070707" pitchFamily="18" charset="2"/>
              <a:buNone/>
              <a:defRPr/>
            </a:pPr>
            <a:r>
              <a:rPr lang="en-US" altLang="en-US" dirty="0"/>
              <a:t>	“Explain that to me in plain language”</a:t>
            </a:r>
          </a:p>
          <a:p>
            <a:pPr marL="109728" indent="0">
              <a:spcAft>
                <a:spcPct val="20000"/>
              </a:spcAft>
              <a:buFont typeface="Wingdings 2" panose="05020102010507070707" pitchFamily="18" charset="2"/>
              <a:buNone/>
              <a:defRPr/>
            </a:pPr>
            <a:endParaRPr lang="en-US" altLang="en-US" dirty="0"/>
          </a:p>
          <a:p>
            <a:pPr>
              <a:spcAft>
                <a:spcPct val="20000"/>
              </a:spcAft>
              <a:defRPr/>
            </a:pPr>
            <a:r>
              <a:rPr lang="en-US" altLang="en-US" dirty="0"/>
              <a:t>Ability to make decisions is a continuum. A person may be able to make some but not others</a:t>
            </a:r>
          </a:p>
          <a:p>
            <a:pPr marL="109728" indent="0" algn="ctr">
              <a:spcAft>
                <a:spcPct val="20000"/>
              </a:spcAft>
              <a:buFont typeface="Wingdings 2" panose="05020102010507070707" pitchFamily="18" charset="2"/>
              <a:buNone/>
              <a:defRPr/>
            </a:pPr>
            <a:r>
              <a:rPr lang="en-US" altLang="en-US" b="1" dirty="0"/>
              <a:t>Capacity to Consent to Surgery is NOT the Same as Capacity to Perform Surgery</a:t>
            </a:r>
          </a:p>
          <a:p>
            <a:pPr marL="109728" indent="0">
              <a:buFont typeface="Wingdings 2" panose="05020102010507070707" pitchFamily="18" charset="2"/>
              <a:buNone/>
              <a:defRPr/>
            </a:pPr>
            <a:endParaRPr lang="en-US" dirty="0"/>
          </a:p>
        </p:txBody>
      </p:sp>
      <p:sp>
        <p:nvSpPr>
          <p:cNvPr id="3" name="Title 2"/>
          <p:cNvSpPr>
            <a:spLocks noGrp="1"/>
          </p:cNvSpPr>
          <p:nvPr>
            <p:ph type="title"/>
          </p:nvPr>
        </p:nvSpPr>
        <p:spPr/>
        <p:txBody>
          <a:bodyPr/>
          <a:lstStyle/>
          <a:p>
            <a:pPr>
              <a:defRPr/>
            </a:pPr>
            <a:r>
              <a:rPr lang="en-US" dirty="0"/>
              <a:t>As With EVERY Decision</a:t>
            </a:r>
          </a:p>
        </p:txBody>
      </p:sp>
    </p:spTree>
    <p:extLst>
      <p:ext uri="{BB962C8B-B14F-4D97-AF65-F5344CB8AC3E}">
        <p14:creationId xmlns:p14="http://schemas.microsoft.com/office/powerpoint/2010/main" val="21759175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Font typeface="Wingdings 2" panose="05020102010507070707" pitchFamily="18" charset="2"/>
              <a:buNone/>
              <a:defRPr/>
            </a:pPr>
            <a:r>
              <a:rPr lang="en-US" dirty="0"/>
              <a:t>There is a need to empower and enable Informed Consent in ways that are</a:t>
            </a:r>
          </a:p>
          <a:p>
            <a:pPr marL="109728" indent="0">
              <a:buFont typeface="Wingdings 2" panose="05020102010507070707" pitchFamily="18" charset="2"/>
              <a:buNone/>
              <a:defRPr/>
            </a:pPr>
            <a:endParaRPr lang="en-US" dirty="0"/>
          </a:p>
          <a:p>
            <a:pPr>
              <a:lnSpc>
                <a:spcPct val="90000"/>
              </a:lnSpc>
              <a:spcAft>
                <a:spcPct val="20000"/>
              </a:spcAft>
              <a:defRPr/>
            </a:pPr>
            <a:r>
              <a:rPr lang="en-US" altLang="en-US" dirty="0"/>
              <a:t>Flexible</a:t>
            </a:r>
          </a:p>
          <a:p>
            <a:pPr>
              <a:lnSpc>
                <a:spcPct val="90000"/>
              </a:lnSpc>
              <a:spcAft>
                <a:spcPct val="20000"/>
              </a:spcAft>
              <a:defRPr/>
            </a:pPr>
            <a:r>
              <a:rPr lang="en-US" altLang="en-US" dirty="0"/>
              <a:t>Immediate</a:t>
            </a:r>
          </a:p>
          <a:p>
            <a:pPr>
              <a:lnSpc>
                <a:spcPct val="90000"/>
              </a:lnSpc>
              <a:spcAft>
                <a:spcPct val="20000"/>
              </a:spcAft>
              <a:defRPr/>
            </a:pPr>
            <a:r>
              <a:rPr lang="en-US" altLang="en-US" dirty="0"/>
              <a:t>Improve Dr-Patient communication and collaboration</a:t>
            </a:r>
          </a:p>
          <a:p>
            <a:pPr>
              <a:lnSpc>
                <a:spcPct val="90000"/>
              </a:lnSpc>
              <a:spcAft>
                <a:spcPct val="20000"/>
              </a:spcAft>
              <a:defRPr/>
            </a:pPr>
            <a:r>
              <a:rPr lang="en-US" altLang="en-US" dirty="0"/>
              <a:t>Increase the role of family, friends, and people close to the patient</a:t>
            </a:r>
          </a:p>
          <a:p>
            <a:pPr marL="109728" indent="0">
              <a:buFont typeface="Wingdings 2" panose="05020102010507070707" pitchFamily="18" charset="2"/>
              <a:buNone/>
              <a:defRPr/>
            </a:pPr>
            <a:endParaRPr lang="en-US" dirty="0"/>
          </a:p>
        </p:txBody>
      </p:sp>
      <p:sp>
        <p:nvSpPr>
          <p:cNvPr id="3" name="Title 2"/>
          <p:cNvSpPr>
            <a:spLocks noGrp="1"/>
          </p:cNvSpPr>
          <p:nvPr>
            <p:ph type="title"/>
          </p:nvPr>
        </p:nvSpPr>
        <p:spPr/>
        <p:txBody>
          <a:bodyPr/>
          <a:lstStyle/>
          <a:p>
            <a:pPr>
              <a:defRPr/>
            </a:pPr>
            <a:r>
              <a:rPr lang="en-US" dirty="0"/>
              <a:t>Therefore</a:t>
            </a:r>
          </a:p>
        </p:txBody>
      </p:sp>
    </p:spTree>
    <p:extLst>
      <p:ext uri="{BB962C8B-B14F-4D97-AF65-F5344CB8AC3E}">
        <p14:creationId xmlns:p14="http://schemas.microsoft.com/office/powerpoint/2010/main" val="38320313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44450" indent="0">
              <a:buFont typeface="Wingdings 2" panose="05020102010507070707" pitchFamily="18" charset="2"/>
              <a:buNone/>
              <a:defRPr/>
            </a:pPr>
            <a:r>
              <a:rPr lang="en-US" dirty="0"/>
              <a:t>“</a:t>
            </a:r>
            <a:r>
              <a:rPr lang="en-US" b="1" dirty="0"/>
              <a:t>The solutions also are different for each person</a:t>
            </a:r>
            <a:r>
              <a:rPr lang="en-US" dirty="0"/>
              <a:t>. Some people need one-on-one support and discussion about the issue at hand. For others, a team approach works best. Some people may benefit from situations being explained pictorially. With Supported decision-making the possibilities are endless.”</a:t>
            </a:r>
          </a:p>
          <a:p>
            <a:pPr marL="44450" indent="0">
              <a:buFont typeface="Wingdings 2" panose="05020102010507070707" pitchFamily="18" charset="2"/>
              <a:buNone/>
              <a:defRPr/>
            </a:pPr>
            <a:r>
              <a:rPr lang="en-US" dirty="0"/>
              <a:t>- Administration for Community Living, “Preserving the Right to Self-determination: Supported Decision-Making”</a:t>
            </a:r>
          </a:p>
          <a:p>
            <a:pPr marL="109728" indent="0">
              <a:buFont typeface="Wingdings 2" panose="05020102010507070707" pitchFamily="18" charset="2"/>
              <a:buNone/>
              <a:defRPr/>
            </a:pPr>
            <a:endParaRPr lang="en-US" dirty="0"/>
          </a:p>
        </p:txBody>
      </p:sp>
      <p:sp>
        <p:nvSpPr>
          <p:cNvPr id="3" name="Title 2"/>
          <p:cNvSpPr>
            <a:spLocks noGrp="1"/>
          </p:cNvSpPr>
          <p:nvPr>
            <p:ph type="title"/>
          </p:nvPr>
        </p:nvSpPr>
        <p:spPr/>
        <p:txBody>
          <a:bodyPr>
            <a:normAutofit fontScale="90000"/>
          </a:bodyPr>
          <a:lstStyle/>
          <a:p>
            <a:pPr>
              <a:defRPr/>
            </a:pPr>
            <a:r>
              <a:rPr lang="en-US" dirty="0"/>
              <a:t>Doesn’t That Sound Like Supported Decision-Making?</a:t>
            </a:r>
          </a:p>
        </p:txBody>
      </p:sp>
    </p:spTree>
    <p:extLst>
      <p:ext uri="{BB962C8B-B14F-4D97-AF65-F5344CB8AC3E}">
        <p14:creationId xmlns:p14="http://schemas.microsoft.com/office/powerpoint/2010/main" val="17899698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By Using SDM</a:t>
            </a:r>
          </a:p>
        </p:txBody>
      </p:sp>
      <p:sp>
        <p:nvSpPr>
          <p:cNvPr id="3" name="Content Placeholder 2"/>
          <p:cNvSpPr>
            <a:spLocks noGrp="1"/>
          </p:cNvSpPr>
          <p:nvPr>
            <p:ph idx="1"/>
          </p:nvPr>
        </p:nvSpPr>
        <p:spPr/>
        <p:txBody>
          <a:bodyPr>
            <a:normAutofit fontScale="85000" lnSpcReduction="20000"/>
          </a:bodyPr>
          <a:lstStyle/>
          <a:p>
            <a:pPr>
              <a:defRPr/>
            </a:pPr>
            <a:r>
              <a:rPr lang="en-US" dirty="0"/>
              <a:t>People who might not otherwise be able to provide informed consent work with supporters to understand their choices, make informed health care decisions, and manage their health care;</a:t>
            </a:r>
          </a:p>
          <a:p>
            <a:pPr>
              <a:defRPr/>
            </a:pPr>
            <a:r>
              <a:rPr lang="en-US" dirty="0"/>
              <a:t>Doctors who might otherwise recommend that their patients be ordered into guardianship communicate more effectively with them, treat them, and have better outcomes; and</a:t>
            </a:r>
          </a:p>
          <a:p>
            <a:pPr>
              <a:defRPr/>
            </a:pPr>
            <a:r>
              <a:rPr lang="en-US" dirty="0"/>
              <a:t>Family members, friends, and other supporters help people with disabilities and doctors form an effective, working relationship that respects people’s rights and preferences.</a:t>
            </a:r>
          </a:p>
          <a:p>
            <a:pPr marL="44450" indent="0">
              <a:buFont typeface="Wingdings 2" panose="05020102010507070707" pitchFamily="18" charset="2"/>
              <a:buNone/>
              <a:defRPr/>
            </a:pPr>
            <a:endParaRPr lang="en-US" dirty="0"/>
          </a:p>
        </p:txBody>
      </p:sp>
      <p:sp>
        <p:nvSpPr>
          <p:cNvPr id="2662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26629"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C7D7CE0-8188-4253-8115-1BEF629CCD8A}" type="slidenum">
              <a:rPr lang="en-US" altLang="en-US" smtClean="0">
                <a:solidFill>
                  <a:schemeClr val="bg1"/>
                </a:solidFill>
                <a:latin typeface="Franklin Gothic Medium" panose="020B0603020102020204" pitchFamily="34" charset="0"/>
              </a:rPr>
              <a:pPr/>
              <a:t>56</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12526556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What About HIPAA?</a:t>
            </a:r>
          </a:p>
        </p:txBody>
      </p:sp>
      <p:sp>
        <p:nvSpPr>
          <p:cNvPr id="3" name="Content Placeholder 2"/>
          <p:cNvSpPr>
            <a:spLocks noGrp="1"/>
          </p:cNvSpPr>
          <p:nvPr>
            <p:ph idx="1"/>
          </p:nvPr>
        </p:nvSpPr>
        <p:spPr/>
        <p:txBody>
          <a:bodyPr/>
          <a:lstStyle/>
          <a:p>
            <a:pPr>
              <a:defRPr/>
            </a:pPr>
            <a:r>
              <a:rPr lang="en-US" dirty="0" err="1"/>
              <a:t>Drs</a:t>
            </a:r>
            <a:r>
              <a:rPr lang="en-US" dirty="0"/>
              <a:t> may say that they can’t use SDM because of HIPAA</a:t>
            </a:r>
          </a:p>
          <a:p>
            <a:pPr>
              <a:defRPr/>
            </a:pPr>
            <a:r>
              <a:rPr lang="en-US" dirty="0"/>
              <a:t>HIPAA is a law that says health care providers cannot share a person’s health care information or records</a:t>
            </a:r>
          </a:p>
          <a:p>
            <a:pPr>
              <a:defRPr/>
            </a:pPr>
            <a:r>
              <a:rPr lang="en-US" dirty="0"/>
              <a:t>So, doctors may say that if a person has a supporter, the doctor can’t talk to them because that would violate HIPAA</a:t>
            </a:r>
          </a:p>
          <a:p>
            <a:pPr>
              <a:defRPr/>
            </a:pPr>
            <a:endParaRPr lang="en-US" dirty="0"/>
          </a:p>
        </p:txBody>
      </p:sp>
      <p:sp>
        <p:nvSpPr>
          <p:cNvPr id="2867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28677"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4DE230F-C6F2-4E8E-A614-E8D93E78FDC9}" type="slidenum">
              <a:rPr lang="en-US" altLang="en-US" smtClean="0">
                <a:solidFill>
                  <a:schemeClr val="bg1"/>
                </a:solidFill>
                <a:latin typeface="Franklin Gothic Medium" panose="020B0603020102020204" pitchFamily="34" charset="0"/>
              </a:rPr>
              <a:pPr/>
              <a:t>57</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8564636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Really, What ABOUT HIPAA</a:t>
            </a:r>
          </a:p>
        </p:txBody>
      </p:sp>
      <p:sp>
        <p:nvSpPr>
          <p:cNvPr id="3" name="Content Placeholder 2"/>
          <p:cNvSpPr>
            <a:spLocks noGrp="1"/>
          </p:cNvSpPr>
          <p:nvPr>
            <p:ph idx="1"/>
          </p:nvPr>
        </p:nvSpPr>
        <p:spPr/>
        <p:txBody>
          <a:bodyPr>
            <a:normAutofit fontScale="70000" lnSpcReduction="20000"/>
          </a:bodyPr>
          <a:lstStyle/>
          <a:p>
            <a:pPr>
              <a:defRPr/>
            </a:pPr>
            <a:r>
              <a:rPr lang="en-US" dirty="0"/>
              <a:t>HIPAA DOES protect a person’s right to privacy</a:t>
            </a:r>
          </a:p>
          <a:p>
            <a:pPr>
              <a:defRPr/>
            </a:pPr>
            <a:r>
              <a:rPr lang="en-US" dirty="0"/>
              <a:t>BUT, HIPAA protects </a:t>
            </a:r>
            <a:r>
              <a:rPr lang="en-US" i="1" dirty="0"/>
              <a:t>the person’s </a:t>
            </a:r>
            <a:r>
              <a:rPr lang="en-US" dirty="0"/>
              <a:t>right to privacy and </a:t>
            </a:r>
            <a:r>
              <a:rPr lang="en-US" i="1" dirty="0"/>
              <a:t>that person’s </a:t>
            </a:r>
            <a:r>
              <a:rPr lang="en-US" dirty="0"/>
              <a:t>right to keep his or her medical records and information private.</a:t>
            </a:r>
          </a:p>
          <a:p>
            <a:pPr>
              <a:defRPr/>
            </a:pPr>
            <a:r>
              <a:rPr lang="en-US" dirty="0"/>
              <a:t>However, that also means that people may give their doctors </a:t>
            </a:r>
            <a:r>
              <a:rPr lang="en-US" i="1" dirty="0"/>
              <a:t>permission</a:t>
            </a:r>
            <a:r>
              <a:rPr lang="en-US" dirty="0"/>
              <a:t> to share their health information and records. </a:t>
            </a:r>
          </a:p>
          <a:p>
            <a:pPr>
              <a:defRPr/>
            </a:pPr>
            <a:r>
              <a:rPr lang="en-US" dirty="0"/>
              <a:t>A person’s right to privacy under HIPAA belongs to </a:t>
            </a:r>
            <a:r>
              <a:rPr lang="en-US" i="1" dirty="0"/>
              <a:t>the person.  </a:t>
            </a:r>
            <a:r>
              <a:rPr lang="en-US" dirty="0"/>
              <a:t>That means the person </a:t>
            </a:r>
            <a:r>
              <a:rPr lang="en-US" i="1" dirty="0"/>
              <a:t>may waive </a:t>
            </a:r>
            <a:r>
              <a:rPr lang="en-US" dirty="0"/>
              <a:t>that right and authorize</a:t>
            </a:r>
            <a:r>
              <a:rPr lang="en-US" i="1" dirty="0"/>
              <a:t> </a:t>
            </a:r>
            <a:r>
              <a:rPr lang="en-US" dirty="0"/>
              <a:t>someone else to see his or her records.  </a:t>
            </a:r>
          </a:p>
          <a:p>
            <a:pPr>
              <a:defRPr/>
            </a:pPr>
            <a:r>
              <a:rPr lang="en-US" dirty="0"/>
              <a:t>Therefore, doctors can’t claim that HIPAA </a:t>
            </a:r>
            <a:r>
              <a:rPr lang="en-US" i="1" dirty="0"/>
              <a:t>always</a:t>
            </a:r>
            <a:r>
              <a:rPr lang="en-US" dirty="0"/>
              <a:t> prevents them from using SDM.  They may only say that HIPAA stops them from using SDM </a:t>
            </a:r>
            <a:r>
              <a:rPr lang="en-US" i="1" dirty="0"/>
              <a:t>without the person’s permission</a:t>
            </a:r>
            <a:r>
              <a:rPr lang="en-US" dirty="0"/>
              <a:t>.  </a:t>
            </a:r>
          </a:p>
          <a:p>
            <a:pPr>
              <a:defRPr/>
            </a:pPr>
            <a:endParaRPr lang="en-US" dirty="0"/>
          </a:p>
        </p:txBody>
      </p:sp>
      <p:sp>
        <p:nvSpPr>
          <p:cNvPr id="2970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29701"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86CE17D-2229-45FF-B197-6BC58E17EC4E}" type="slidenum">
              <a:rPr lang="en-US" altLang="en-US" smtClean="0">
                <a:solidFill>
                  <a:schemeClr val="bg1"/>
                </a:solidFill>
                <a:latin typeface="Franklin Gothic Medium" panose="020B0603020102020204" pitchFamily="34" charset="0"/>
              </a:rPr>
              <a:pPr/>
              <a:t>58</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10064114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After All, SDM is about Sharing Information</a:t>
            </a:r>
          </a:p>
        </p:txBody>
      </p:sp>
      <p:sp>
        <p:nvSpPr>
          <p:cNvPr id="3" name="Content Placeholder 2"/>
          <p:cNvSpPr>
            <a:spLocks noGrp="1"/>
          </p:cNvSpPr>
          <p:nvPr>
            <p:ph idx="1"/>
          </p:nvPr>
        </p:nvSpPr>
        <p:spPr/>
        <p:txBody>
          <a:bodyPr>
            <a:normAutofit fontScale="85000" lnSpcReduction="20000"/>
          </a:bodyPr>
          <a:lstStyle/>
          <a:p>
            <a:pPr>
              <a:defRPr/>
            </a:pPr>
            <a:r>
              <a:rPr lang="en-US" dirty="0"/>
              <a:t>The person shares information with his or her supporter to help the person communicate more effectively with the doctor;  </a:t>
            </a:r>
          </a:p>
          <a:p>
            <a:pPr>
              <a:defRPr/>
            </a:pPr>
            <a:r>
              <a:rPr lang="en-US" dirty="0"/>
              <a:t>The doctor shares information about the person with the supporter to help the person understand the doctor’s diagnoses and recommendations;</a:t>
            </a:r>
          </a:p>
          <a:p>
            <a:pPr>
              <a:defRPr/>
            </a:pPr>
            <a:r>
              <a:rPr lang="en-US" dirty="0"/>
              <a:t>The supporter and person share information to help the person understand the situation and the decisions he or she must make; and  </a:t>
            </a:r>
          </a:p>
          <a:p>
            <a:pPr>
              <a:defRPr/>
            </a:pPr>
            <a:r>
              <a:rPr lang="en-US" dirty="0"/>
              <a:t>Once the person makes his or her decision, the supporter may help the person communicate it to the doctor.</a:t>
            </a:r>
          </a:p>
          <a:p>
            <a:pPr>
              <a:defRPr/>
            </a:pPr>
            <a:endParaRPr lang="en-US" dirty="0"/>
          </a:p>
        </p:txBody>
      </p:sp>
      <p:sp>
        <p:nvSpPr>
          <p:cNvPr id="3072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30725"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4138EC3-AD25-4E01-8D11-B31E36193453}" type="slidenum">
              <a:rPr lang="en-US" altLang="en-US" smtClean="0">
                <a:solidFill>
                  <a:schemeClr val="bg1"/>
                </a:solidFill>
                <a:latin typeface="Franklin Gothic Medium" panose="020B0603020102020204" pitchFamily="34" charset="0"/>
              </a:rPr>
              <a:pPr/>
              <a:t>59</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3766092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Supported Decision-Making Is A Lot of Words For </a:t>
            </a:r>
          </a:p>
        </p:txBody>
      </p:sp>
      <p:sp>
        <p:nvSpPr>
          <p:cNvPr id="3" name="Content Placeholder 2"/>
          <p:cNvSpPr>
            <a:spLocks noGrp="1"/>
          </p:cNvSpPr>
          <p:nvPr>
            <p:ph idx="1"/>
          </p:nvPr>
        </p:nvSpPr>
        <p:spPr/>
        <p:txBody>
          <a:bodyPr/>
          <a:lstStyle/>
          <a:p>
            <a:pPr marL="109728" indent="0" algn="ctr">
              <a:buFont typeface="Wingdings 2" panose="05020102010507070707" pitchFamily="18" charset="2"/>
              <a:buNone/>
              <a:defRPr/>
            </a:pPr>
            <a:r>
              <a:rPr lang="en-US" sz="4800" dirty="0"/>
              <a:t>Getting help when its needed</a:t>
            </a:r>
          </a:p>
          <a:p>
            <a:pPr marL="109728" indent="0" algn="ctr">
              <a:buFont typeface="Wingdings 2" panose="05020102010507070707" pitchFamily="18" charset="2"/>
              <a:buNone/>
              <a:defRPr/>
            </a:pPr>
            <a:endParaRPr lang="en-US" sz="6000" dirty="0"/>
          </a:p>
          <a:p>
            <a:pPr marL="109728" indent="0" algn="ctr">
              <a:buFont typeface="Wingdings 2" panose="05020102010507070707" pitchFamily="18" charset="2"/>
              <a:buNone/>
              <a:defRPr/>
            </a:pPr>
            <a:r>
              <a:rPr lang="en-US" sz="6000" b="1" dirty="0"/>
              <a:t>Just like you and me </a:t>
            </a:r>
          </a:p>
          <a:p>
            <a:pPr marL="44450" indent="0">
              <a:buFont typeface="Wingdings 2" panose="05020102010507070707" pitchFamily="18" charset="2"/>
              <a:buNone/>
              <a:defRPr/>
            </a:pPr>
            <a:endParaRPr lang="en-US" dirty="0"/>
          </a:p>
        </p:txBody>
      </p:sp>
      <p:sp>
        <p:nvSpPr>
          <p:cNvPr id="1638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16389"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CCA6837-8C43-4617-9F14-3DEFC5E0A01A}" type="slidenum">
              <a:rPr lang="en-US" altLang="en-US" smtClean="0">
                <a:solidFill>
                  <a:schemeClr val="bg1"/>
                </a:solidFill>
                <a:latin typeface="Franklin Gothic Medium" panose="020B0603020102020204" pitchFamily="34" charset="0"/>
              </a:rPr>
              <a:pPr/>
              <a:t>6</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24467308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So, Give Permission To Share</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
              <a:defRPr/>
            </a:pPr>
            <a:r>
              <a:rPr lang="en-US" dirty="0"/>
              <a:t>When we go to the doctor, we sign a HIPAA release or HIPAA Statement.</a:t>
            </a:r>
          </a:p>
          <a:p>
            <a:pPr>
              <a:buFont typeface="Wingdings" panose="05000000000000000000" pitchFamily="2" charset="2"/>
              <a:buChar char="§"/>
              <a:defRPr/>
            </a:pPr>
            <a:r>
              <a:rPr lang="en-US" dirty="0"/>
              <a:t>So, you can add language to it giving the doctor permission to share your information with your supporter:</a:t>
            </a:r>
          </a:p>
          <a:p>
            <a:pPr marL="44450" indent="0">
              <a:buFont typeface="Wingdings 2" panose="05020102010507070707" pitchFamily="18" charset="2"/>
              <a:buNone/>
              <a:defRPr/>
            </a:pPr>
            <a:r>
              <a:rPr lang="en-US" dirty="0"/>
              <a:t>“I also authorize you to share my information and records with [person’s name] to help me understand and make medical decisions. I also authorize [person’s name] to attend my medical appointments to help me understand and make medical decisions.”</a:t>
            </a:r>
          </a:p>
          <a:p>
            <a:pPr marL="44450" indent="0">
              <a:buFont typeface="Wingdings 2" panose="05020102010507070707" pitchFamily="18" charset="2"/>
              <a:buNone/>
              <a:defRPr/>
            </a:pPr>
            <a:endParaRPr lang="en-US" dirty="0"/>
          </a:p>
        </p:txBody>
      </p:sp>
      <p:sp>
        <p:nvSpPr>
          <p:cNvPr id="3174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31749"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9B9EF06-4161-4864-A0A2-D4D81B2F61FB}" type="slidenum">
              <a:rPr lang="en-US" altLang="en-US" smtClean="0">
                <a:solidFill>
                  <a:schemeClr val="bg1"/>
                </a:solidFill>
                <a:latin typeface="Franklin Gothic Medium" panose="020B0603020102020204" pitchFamily="34" charset="0"/>
              </a:rPr>
              <a:pPr/>
              <a:t>60</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11826927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Another Way:</a:t>
            </a:r>
            <a:br>
              <a:rPr lang="en-US" dirty="0"/>
            </a:br>
            <a:r>
              <a:rPr lang="en-US" dirty="0"/>
              <a:t>Create An Authorization </a:t>
            </a:r>
          </a:p>
        </p:txBody>
      </p:sp>
      <p:sp>
        <p:nvSpPr>
          <p:cNvPr id="3" name="Content Placeholder 2"/>
          <p:cNvSpPr>
            <a:spLocks noGrp="1"/>
          </p:cNvSpPr>
          <p:nvPr>
            <p:ph idx="1"/>
          </p:nvPr>
        </p:nvSpPr>
        <p:spPr/>
        <p:txBody>
          <a:bodyPr>
            <a:normAutofit fontScale="55000" lnSpcReduction="20000"/>
          </a:bodyPr>
          <a:lstStyle/>
          <a:p>
            <a:pPr>
              <a:buFont typeface="Wingdings" panose="05000000000000000000" pitchFamily="2" charset="2"/>
              <a:buChar char="§"/>
              <a:defRPr/>
            </a:pPr>
            <a:r>
              <a:rPr lang="en-US" dirty="0"/>
              <a:t>You can also write a formal authorization giving the doctor permission to share your information and records.  </a:t>
            </a:r>
          </a:p>
          <a:p>
            <a:pPr marL="44450" indent="0">
              <a:buFont typeface="Wingdings 2" panose="05020102010507070707" pitchFamily="18" charset="2"/>
              <a:buNone/>
              <a:defRPr/>
            </a:pPr>
            <a:endParaRPr lang="en-US" dirty="0"/>
          </a:p>
          <a:p>
            <a:pPr>
              <a:buFont typeface="Wingdings" panose="05000000000000000000" pitchFamily="2" charset="2"/>
              <a:buChar char="§"/>
              <a:defRPr/>
            </a:pPr>
            <a:r>
              <a:rPr lang="en-US" dirty="0"/>
              <a:t>This may be easier than writing on the HIPAA release every time you go to an appointment</a:t>
            </a:r>
          </a:p>
          <a:p>
            <a:pPr marL="44450" indent="0">
              <a:buFont typeface="Wingdings 2" panose="05020102010507070707" pitchFamily="18" charset="2"/>
              <a:buNone/>
              <a:defRPr/>
            </a:pPr>
            <a:endParaRPr lang="en-US" dirty="0"/>
          </a:p>
          <a:p>
            <a:pPr marL="44450" indent="0">
              <a:buFont typeface="Wingdings 2" panose="05020102010507070707" pitchFamily="18" charset="2"/>
              <a:buNone/>
              <a:defRPr/>
            </a:pPr>
            <a:r>
              <a:rPr lang="en-US" dirty="0"/>
              <a:t>“I authorize [person’s name] to work with me to help me understand, make, and communicate my own medical decisions. </a:t>
            </a:r>
          </a:p>
          <a:p>
            <a:pPr>
              <a:defRPr/>
            </a:pPr>
            <a:endParaRPr lang="en-US" dirty="0"/>
          </a:p>
          <a:p>
            <a:pPr marL="44450" indent="0">
              <a:buFont typeface="Wingdings 2" panose="05020102010507070707" pitchFamily="18" charset="2"/>
              <a:buNone/>
              <a:defRPr/>
            </a:pPr>
            <a:r>
              <a:rPr lang="en-US" dirty="0"/>
              <a:t>I intend for [person] to be treated as I would be with respect to my rights regarding the use and disclosure of my individually identifiable health information or other medical records.  This release authority applies to any information governed by the Health Insurance Portability and Accountability Act of 1996 (aka HIPAA), 42 USC 1320d and 45 CFR 160-164 XII, and to other applicable federal and state laws regarding my medical care and records. “</a:t>
            </a:r>
          </a:p>
        </p:txBody>
      </p:sp>
      <p:sp>
        <p:nvSpPr>
          <p:cNvPr id="3277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32773"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BC06673-C370-49E9-9EB8-B477F2F6A1F6}" type="slidenum">
              <a:rPr lang="en-US" altLang="en-US" smtClean="0">
                <a:solidFill>
                  <a:schemeClr val="bg1"/>
                </a:solidFill>
                <a:latin typeface="Franklin Gothic Medium" panose="020B0603020102020204" pitchFamily="34" charset="0"/>
              </a:rPr>
              <a:pPr/>
              <a:t>61</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18307568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Sample Language:</a:t>
            </a:r>
            <a:br>
              <a:rPr lang="en-US" sz="2800" dirty="0"/>
            </a:br>
            <a:r>
              <a:rPr lang="en-US" sz="2800" dirty="0"/>
              <a:t>Medical Decision-Making Power of Attorney</a:t>
            </a:r>
          </a:p>
        </p:txBody>
      </p:sp>
      <p:sp>
        <p:nvSpPr>
          <p:cNvPr id="3" name="Content Placeholder 2"/>
          <p:cNvSpPr>
            <a:spLocks noGrp="1"/>
          </p:cNvSpPr>
          <p:nvPr>
            <p:ph idx="1"/>
          </p:nvPr>
        </p:nvSpPr>
        <p:spPr/>
        <p:txBody>
          <a:bodyPr>
            <a:normAutofit fontScale="77500" lnSpcReduction="20000"/>
          </a:bodyPr>
          <a:lstStyle/>
          <a:p>
            <a:pPr marL="44450" indent="0">
              <a:buNone/>
            </a:pPr>
            <a:r>
              <a:rPr lang="en-US" sz="3800" dirty="0"/>
              <a:t>“[M]y agent will work with me </a:t>
            </a:r>
            <a:r>
              <a:rPr lang="en-US" sz="3800" b="1" dirty="0"/>
              <a:t>to make decisions and give me the support I need and want to make my own health care decisions. This means my agent will help me understand the situations I face and the decisions I have to make</a:t>
            </a:r>
            <a:r>
              <a:rPr lang="en-US" sz="3800" dirty="0"/>
              <a:t>. Therefore, at times when my agent does not have full power to make health care decisions for me, my agent will provide support to make sure I am able to make health care decisions to the maximum of my ability, with me being the final decision maker.”</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62</a:t>
            </a:fld>
            <a:endParaRPr lang="en-US" altLang="en-US" dirty="0"/>
          </a:p>
        </p:txBody>
      </p:sp>
    </p:spTree>
    <p:extLst>
      <p:ext uri="{BB962C8B-B14F-4D97-AF65-F5344CB8AC3E}">
        <p14:creationId xmlns:p14="http://schemas.microsoft.com/office/powerpoint/2010/main" val="135629022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Medical Power of Attorney part 2</a:t>
            </a:r>
          </a:p>
        </p:txBody>
      </p:sp>
      <p:sp>
        <p:nvSpPr>
          <p:cNvPr id="3" name="Content Placeholder 2"/>
          <p:cNvSpPr>
            <a:spLocks noGrp="1"/>
          </p:cNvSpPr>
          <p:nvPr>
            <p:ph idx="1"/>
          </p:nvPr>
        </p:nvSpPr>
        <p:spPr>
          <a:xfrm>
            <a:off x="381000" y="1719263"/>
            <a:ext cx="8407400" cy="4545012"/>
          </a:xfrm>
        </p:spPr>
        <p:txBody>
          <a:bodyPr>
            <a:normAutofit fontScale="47500" lnSpcReduction="20000"/>
          </a:bodyPr>
          <a:lstStyle/>
          <a:p>
            <a:pPr marL="44450" indent="0">
              <a:buFont typeface="Wingdings 2" panose="05020102010507070707" pitchFamily="18" charset="2"/>
              <a:buNone/>
              <a:defRPr/>
            </a:pPr>
            <a:r>
              <a:rPr lang="en-US" sz="4400" dirty="0"/>
              <a:t>“If I am found to be incapable of making my own health care decisions as described above, my attorney-in-fact shall make decisions and take actions on my behalf as directed below or (if not directed below) in accordance with </a:t>
            </a:r>
            <a:r>
              <a:rPr lang="en-US" sz="4400" b="1" dirty="0"/>
              <a:t>preferences I made known to her prior to my incapacity.  If I had not previously made my preferences known, then, in making </a:t>
            </a:r>
            <a:r>
              <a:rPr lang="en-US" sz="4400" b="1" u="sng" dirty="0"/>
              <a:t>any</a:t>
            </a:r>
            <a:r>
              <a:rPr lang="en-US" sz="4400" b="1" dirty="0"/>
              <a:t> decisions or taking any actions under the terms of this instrument, my attorney-in-fact will first discuss the situation and the decision to be made/action to be taken with me and give primary consideration to my express wishes before making the decision or taking action. </a:t>
            </a:r>
            <a:r>
              <a:rPr lang="en-US" sz="4400" dirty="0"/>
              <a:t>If I am not capable of discussing the situation with my attorney-in-fact and I have not previously made my preferences known, my attorney-in-fact must use her best judgement to </a:t>
            </a:r>
            <a:r>
              <a:rPr lang="en-US" sz="4400" b="1" dirty="0"/>
              <a:t>make the decision I would have made/take the action I would have taken in that situation, even if it is different from what she would have done in that situation.”  </a:t>
            </a:r>
          </a:p>
          <a:p>
            <a:pPr marL="44450" indent="0">
              <a:buFont typeface="Wingdings 2" panose="05020102010507070707" pitchFamily="18" charset="2"/>
              <a:buNone/>
              <a:defRPr/>
            </a:pPr>
            <a:endParaRPr lang="en-US" dirty="0"/>
          </a:p>
        </p:txBody>
      </p:sp>
      <p:sp>
        <p:nvSpPr>
          <p:cNvPr id="3482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34821"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83EEFE-C969-485A-ABFC-84D028D3654C}" type="slidenum">
              <a:rPr lang="en-US" altLang="en-US" smtClean="0">
                <a:solidFill>
                  <a:schemeClr val="bg1"/>
                </a:solidFill>
                <a:latin typeface="Franklin Gothic Medium" panose="020B0603020102020204" pitchFamily="34" charset="0"/>
              </a:rPr>
              <a:pPr/>
              <a:t>63</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284123422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SDM Opportunity:</a:t>
            </a:r>
            <a:br>
              <a:rPr lang="en-US" dirty="0"/>
            </a:br>
            <a:r>
              <a:rPr lang="en-US" dirty="0"/>
              <a:t>“Person Centered Planning”</a:t>
            </a:r>
          </a:p>
        </p:txBody>
      </p:sp>
      <p:sp>
        <p:nvSpPr>
          <p:cNvPr id="3" name="Content Placeholder 2"/>
          <p:cNvSpPr>
            <a:spLocks noGrp="1"/>
          </p:cNvSpPr>
          <p:nvPr>
            <p:ph idx="1"/>
          </p:nvPr>
        </p:nvSpPr>
        <p:spPr/>
        <p:txBody>
          <a:bodyPr>
            <a:normAutofit fontScale="92500" lnSpcReduction="10000"/>
          </a:bodyPr>
          <a:lstStyle/>
          <a:p>
            <a:pPr marL="44450" indent="0">
              <a:buFont typeface="Wingdings 2" panose="05020102010507070707" pitchFamily="18" charset="2"/>
              <a:buNone/>
              <a:defRPr/>
            </a:pPr>
            <a:r>
              <a:rPr lang="en-US" sz="2600" dirty="0"/>
              <a:t>Person Centered Plan MUST:</a:t>
            </a:r>
          </a:p>
          <a:p>
            <a:pPr>
              <a:defRPr/>
            </a:pPr>
            <a:r>
              <a:rPr lang="en-US" sz="2600" dirty="0"/>
              <a:t>Address “health and long-term services and support needs in a manner that reflects individual preferences and goals.” </a:t>
            </a:r>
          </a:p>
          <a:p>
            <a:pPr>
              <a:defRPr/>
            </a:pPr>
            <a:r>
              <a:rPr lang="en-US" sz="2600" dirty="0"/>
              <a:t>Result “in a person-centered plan with individually identified goals and preferences, including those related community participation, employment, income and savings, health care and wellness, education and others.”</a:t>
            </a:r>
          </a:p>
          <a:p>
            <a:pPr>
              <a:defRPr/>
            </a:pPr>
            <a:r>
              <a:rPr lang="en-US" u="sng" dirty="0">
                <a:hlinkClick r:id="rId2"/>
              </a:rPr>
              <a:t>https://www.medicaid.gov/medicaid/hcbs/downloads/1915c-fact-sheet.pdf</a:t>
            </a:r>
            <a:r>
              <a:rPr lang="en-US" i="1" dirty="0"/>
              <a:t> </a:t>
            </a:r>
            <a:endParaRPr lang="en-US" dirty="0"/>
          </a:p>
          <a:p>
            <a:pPr>
              <a:defRPr/>
            </a:pPr>
            <a:endParaRPr lang="en-US" dirty="0"/>
          </a:p>
        </p:txBody>
      </p:sp>
      <p:sp>
        <p:nvSpPr>
          <p:cNvPr id="3686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36869"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31E0BF2-B7E9-4681-B5D9-3705D3CFECAE}" type="slidenum">
              <a:rPr lang="en-US" altLang="en-US" smtClean="0">
                <a:solidFill>
                  <a:schemeClr val="bg1"/>
                </a:solidFill>
                <a:latin typeface="Franklin Gothic Medium" panose="020B0603020102020204" pitchFamily="34" charset="0"/>
              </a:rPr>
              <a:pPr/>
              <a:t>64</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29319209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lnSpc>
                <a:spcPct val="80000"/>
              </a:lnSpc>
              <a:buFont typeface="Wingdings 2" panose="05020102010507070707" pitchFamily="18" charset="2"/>
              <a:buNone/>
              <a:defRPr/>
            </a:pPr>
            <a:endParaRPr lang="en-US" altLang="en-US" sz="2800" dirty="0">
              <a:solidFill>
                <a:srgbClr val="324C4B"/>
              </a:solidFill>
              <a:latin typeface="Calibri" panose="020F0502020204030204" pitchFamily="34" charset="0"/>
            </a:endParaRPr>
          </a:p>
          <a:p>
            <a:pPr marL="109728" indent="0">
              <a:lnSpc>
                <a:spcPct val="80000"/>
              </a:lnSpc>
              <a:buFont typeface="Wingdings 2" panose="05020102010507070707" pitchFamily="18" charset="2"/>
              <a:buNone/>
              <a:defRPr/>
            </a:pPr>
            <a:r>
              <a:rPr lang="en-US" altLang="en-US" sz="2800" dirty="0">
                <a:solidFill>
                  <a:schemeClr val="tx1"/>
                </a:solidFill>
                <a:latin typeface="Calibri" panose="020F0502020204030204" pitchFamily="34" charset="0"/>
              </a:rPr>
              <a:t>What is:</a:t>
            </a:r>
          </a:p>
          <a:p>
            <a:pPr marL="566928" indent="-457200">
              <a:lnSpc>
                <a:spcPct val="80000"/>
              </a:lnSpc>
              <a:defRPr/>
            </a:pPr>
            <a:r>
              <a:rPr lang="en-US" altLang="en-US" sz="2800" dirty="0">
                <a:solidFill>
                  <a:schemeClr val="tx1"/>
                </a:solidFill>
                <a:latin typeface="Calibri" panose="020F0502020204030204" pitchFamily="34" charset="0"/>
              </a:rPr>
              <a:t>	Important TO the Person</a:t>
            </a:r>
          </a:p>
          <a:p>
            <a:pPr marL="566928" indent="-457200">
              <a:lnSpc>
                <a:spcPct val="80000"/>
              </a:lnSpc>
              <a:defRPr/>
            </a:pPr>
            <a:endParaRPr lang="en-US" altLang="en-US" sz="2800" dirty="0">
              <a:solidFill>
                <a:schemeClr val="tx1"/>
              </a:solidFill>
              <a:latin typeface="Calibri" panose="020F0502020204030204" pitchFamily="34" charset="0"/>
            </a:endParaRPr>
          </a:p>
          <a:p>
            <a:pPr marL="566928" indent="-457200">
              <a:lnSpc>
                <a:spcPct val="80000"/>
              </a:lnSpc>
              <a:defRPr/>
            </a:pPr>
            <a:r>
              <a:rPr lang="en-US" altLang="en-US" sz="2800" dirty="0">
                <a:solidFill>
                  <a:schemeClr val="tx1"/>
                </a:solidFill>
                <a:latin typeface="Calibri" panose="020F0502020204030204" pitchFamily="34" charset="0"/>
              </a:rPr>
              <a:t>	Important FOR the Person</a:t>
            </a:r>
          </a:p>
          <a:p>
            <a:pPr marL="109728" indent="0">
              <a:lnSpc>
                <a:spcPct val="80000"/>
              </a:lnSpc>
              <a:buFont typeface="Wingdings 2" panose="05020102010507070707" pitchFamily="18" charset="2"/>
              <a:buNone/>
              <a:defRPr/>
            </a:pPr>
            <a:endParaRPr lang="en-US" sz="2800" dirty="0">
              <a:solidFill>
                <a:schemeClr val="tx1"/>
              </a:solidFill>
              <a:latin typeface="Calibri" panose="020F0502020204030204" pitchFamily="34" charset="0"/>
            </a:endParaRPr>
          </a:p>
          <a:p>
            <a:pPr marL="109728" indent="0">
              <a:lnSpc>
                <a:spcPct val="80000"/>
              </a:lnSpc>
              <a:buFont typeface="Wingdings 2" panose="05020102010507070707" pitchFamily="18" charset="2"/>
              <a:buNone/>
              <a:defRPr/>
            </a:pPr>
            <a:r>
              <a:rPr lang="en-US" sz="2800" dirty="0">
                <a:solidFill>
                  <a:schemeClr val="tx1"/>
                </a:solidFill>
                <a:latin typeface="Calibri" panose="020F0502020204030204" pitchFamily="34" charset="0"/>
              </a:rPr>
              <a:t>The Plan should:</a:t>
            </a:r>
          </a:p>
          <a:p>
            <a:pPr marL="109728" indent="0">
              <a:lnSpc>
                <a:spcPct val="80000"/>
              </a:lnSpc>
              <a:buFont typeface="Wingdings 2" panose="05020102010507070707" pitchFamily="18" charset="2"/>
              <a:buNone/>
              <a:defRPr/>
            </a:pPr>
            <a:r>
              <a:rPr lang="en-US" dirty="0">
                <a:solidFill>
                  <a:schemeClr val="tx1"/>
                </a:solidFill>
              </a:rPr>
              <a:t> </a:t>
            </a:r>
          </a:p>
          <a:p>
            <a:pPr>
              <a:defRPr/>
            </a:pPr>
            <a:r>
              <a:rPr lang="en-US" dirty="0">
                <a:solidFill>
                  <a:schemeClr val="tx1"/>
                </a:solidFill>
              </a:rPr>
              <a:t>Be focused on the person’s strengths and interests; </a:t>
            </a:r>
          </a:p>
          <a:p>
            <a:pPr marL="44450" indent="0">
              <a:buFont typeface="Wingdings 2" panose="05020102010507070707" pitchFamily="18" charset="2"/>
              <a:buNone/>
              <a:defRPr/>
            </a:pPr>
            <a:endParaRPr lang="en-US" dirty="0">
              <a:solidFill>
                <a:schemeClr val="tx1"/>
              </a:solidFill>
            </a:endParaRPr>
          </a:p>
          <a:p>
            <a:pPr>
              <a:defRPr/>
            </a:pPr>
            <a:r>
              <a:rPr lang="en-US" dirty="0">
                <a:solidFill>
                  <a:schemeClr val="tx1"/>
                </a:solidFill>
              </a:rPr>
              <a:t>Identify what the person likes to do and doesn’t like to do; and</a:t>
            </a:r>
          </a:p>
          <a:p>
            <a:pPr marL="44450" indent="0">
              <a:buFont typeface="Wingdings 2" panose="05020102010507070707" pitchFamily="18" charset="2"/>
              <a:buNone/>
              <a:defRPr/>
            </a:pPr>
            <a:endParaRPr lang="en-US" dirty="0">
              <a:solidFill>
                <a:schemeClr val="tx1"/>
              </a:solidFill>
            </a:endParaRPr>
          </a:p>
          <a:p>
            <a:pPr>
              <a:defRPr/>
            </a:pPr>
            <a:r>
              <a:rPr lang="en-US" dirty="0">
                <a:solidFill>
                  <a:schemeClr val="tx1"/>
                </a:solidFill>
              </a:rPr>
              <a:t>Describes activities and programs the person would like to take part in</a:t>
            </a:r>
            <a:endParaRPr lang="en-US" altLang="en-US" sz="2800" dirty="0">
              <a:solidFill>
                <a:schemeClr val="tx1"/>
              </a:solidFill>
              <a:latin typeface="Calibri" panose="020F0502020204030204" pitchFamily="34" charset="0"/>
            </a:endParaRPr>
          </a:p>
          <a:p>
            <a:pPr marL="109728" indent="0">
              <a:buFont typeface="Wingdings 2" panose="05020102010507070707" pitchFamily="18" charset="2"/>
              <a:buNone/>
              <a:defRPr/>
            </a:pPr>
            <a:endParaRPr lang="en-US" dirty="0"/>
          </a:p>
        </p:txBody>
      </p:sp>
      <p:sp>
        <p:nvSpPr>
          <p:cNvPr id="3" name="Title 2"/>
          <p:cNvSpPr>
            <a:spLocks noGrp="1"/>
          </p:cNvSpPr>
          <p:nvPr>
            <p:ph type="title"/>
          </p:nvPr>
        </p:nvSpPr>
        <p:spPr/>
        <p:txBody>
          <a:bodyPr>
            <a:normAutofit fontScale="90000"/>
          </a:bodyPr>
          <a:lstStyle/>
          <a:p>
            <a:pPr>
              <a:defRPr/>
            </a:pPr>
            <a:r>
              <a:rPr lang="en-US" dirty="0"/>
              <a:t>Person Centered Planning Focuses On</a:t>
            </a:r>
          </a:p>
        </p:txBody>
      </p:sp>
    </p:spTree>
    <p:extLst>
      <p:ext uri="{BB962C8B-B14F-4D97-AF65-F5344CB8AC3E}">
        <p14:creationId xmlns:p14="http://schemas.microsoft.com/office/powerpoint/2010/main" val="28159931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Font typeface="Wingdings 2" panose="05020102010507070707" pitchFamily="18" charset="2"/>
              <a:buNone/>
              <a:defRPr/>
            </a:pPr>
            <a:endParaRPr lang="en-US" sz="4000" dirty="0"/>
          </a:p>
          <a:p>
            <a:pPr marL="109728" indent="0" algn="ctr">
              <a:buFont typeface="Wingdings 2" panose="05020102010507070707" pitchFamily="18" charset="2"/>
              <a:buNone/>
              <a:defRPr/>
            </a:pPr>
            <a:r>
              <a:rPr lang="en-US" sz="6000" dirty="0"/>
              <a:t>Supported</a:t>
            </a:r>
            <a:r>
              <a:rPr lang="en-US" sz="4000" dirty="0"/>
              <a:t> </a:t>
            </a:r>
            <a:r>
              <a:rPr lang="en-US" sz="6000" dirty="0"/>
              <a:t>Decision-Making</a:t>
            </a:r>
            <a:r>
              <a:rPr lang="en-US" sz="4000" dirty="0"/>
              <a:t>?</a:t>
            </a:r>
          </a:p>
          <a:p>
            <a:pPr marL="109728" indent="0" algn="ctr">
              <a:buFont typeface="Wingdings 2" panose="05020102010507070707" pitchFamily="18" charset="2"/>
              <a:buNone/>
              <a:defRPr/>
            </a:pPr>
            <a:endParaRPr lang="en-US" sz="4000" dirty="0"/>
          </a:p>
        </p:txBody>
      </p:sp>
      <p:sp>
        <p:nvSpPr>
          <p:cNvPr id="3" name="Title 2"/>
          <p:cNvSpPr>
            <a:spLocks noGrp="1"/>
          </p:cNvSpPr>
          <p:nvPr>
            <p:ph type="title"/>
          </p:nvPr>
        </p:nvSpPr>
        <p:spPr/>
        <p:txBody>
          <a:bodyPr>
            <a:normAutofit/>
          </a:bodyPr>
          <a:lstStyle/>
          <a:p>
            <a:pPr>
              <a:defRPr/>
            </a:pPr>
            <a:r>
              <a:rPr lang="en-US" dirty="0"/>
              <a:t>Doesn’t That Sound Like…</a:t>
            </a:r>
          </a:p>
        </p:txBody>
      </p:sp>
    </p:spTree>
    <p:extLst>
      <p:ext uri="{BB962C8B-B14F-4D97-AF65-F5344CB8AC3E}">
        <p14:creationId xmlns:p14="http://schemas.microsoft.com/office/powerpoint/2010/main" val="5141279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SDM Opportunity:</a:t>
            </a:r>
            <a:br>
              <a:rPr lang="en-US" dirty="0"/>
            </a:br>
            <a:r>
              <a:rPr lang="en-US" dirty="0"/>
              <a:t>Centers for Independent Living</a:t>
            </a:r>
          </a:p>
        </p:txBody>
      </p:sp>
      <p:sp>
        <p:nvSpPr>
          <p:cNvPr id="3" name="Content Placeholder 2"/>
          <p:cNvSpPr>
            <a:spLocks noGrp="1"/>
          </p:cNvSpPr>
          <p:nvPr>
            <p:ph idx="1"/>
          </p:nvPr>
        </p:nvSpPr>
        <p:spPr/>
        <p:txBody>
          <a:bodyPr>
            <a:normAutofit lnSpcReduction="10000"/>
          </a:bodyPr>
          <a:lstStyle/>
          <a:p>
            <a:pPr marL="44450" indent="0">
              <a:buFont typeface="Wingdings 2" panose="05020102010507070707" pitchFamily="18" charset="2"/>
              <a:buNone/>
              <a:defRPr/>
            </a:pPr>
            <a:r>
              <a:rPr lang="en-US" dirty="0"/>
              <a:t>Centers for Independent Living (CILs) provide services and supports that help people live independently in the community, avoid institutionalization, and “promote equal opportunities, self-determination, and respect</a:t>
            </a:r>
          </a:p>
          <a:p>
            <a:pPr marL="44450" indent="0">
              <a:buFont typeface="Wingdings 2" panose="05020102010507070707" pitchFamily="18" charset="2"/>
              <a:buNone/>
              <a:defRPr/>
            </a:pPr>
            <a:endParaRPr lang="en-US" dirty="0"/>
          </a:p>
          <a:p>
            <a:pPr marL="44450" indent="0">
              <a:buNone/>
              <a:defRPr/>
            </a:pPr>
            <a:r>
              <a:rPr lang="en-US" dirty="0"/>
              <a:t>Find your local CIL at </a:t>
            </a:r>
            <a:r>
              <a:rPr lang="en-US" dirty="0">
                <a:hlinkClick r:id="rId2"/>
              </a:rPr>
              <a:t>https://vacil.org/cils-in-virginia/</a:t>
            </a:r>
            <a:r>
              <a:rPr lang="en-US" dirty="0"/>
              <a:t> </a:t>
            </a:r>
          </a:p>
        </p:txBody>
      </p:sp>
      <p:sp>
        <p:nvSpPr>
          <p:cNvPr id="3994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39941"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10FE08-F9F0-4655-A52E-D3F72D0C92A9}" type="slidenum">
              <a:rPr lang="en-US" altLang="en-US" smtClean="0">
                <a:solidFill>
                  <a:schemeClr val="bg1"/>
                </a:solidFill>
                <a:latin typeface="Franklin Gothic Medium" panose="020B0603020102020204" pitchFamily="34" charset="0"/>
              </a:rPr>
              <a:pPr/>
              <a:t>67</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23306154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CIL Services and Supports</a:t>
            </a:r>
          </a:p>
        </p:txBody>
      </p:sp>
      <p:sp>
        <p:nvSpPr>
          <p:cNvPr id="3" name="Content Placeholder 2"/>
          <p:cNvSpPr>
            <a:spLocks noGrp="1"/>
          </p:cNvSpPr>
          <p:nvPr>
            <p:ph idx="1"/>
          </p:nvPr>
        </p:nvSpPr>
        <p:spPr/>
        <p:txBody>
          <a:bodyPr>
            <a:normAutofit fontScale="92500" lnSpcReduction="20000"/>
          </a:bodyPr>
          <a:lstStyle/>
          <a:p>
            <a:pPr>
              <a:defRPr/>
            </a:pPr>
            <a:r>
              <a:rPr lang="en-US" dirty="0"/>
              <a:t>Independent Living skills training,</a:t>
            </a:r>
          </a:p>
          <a:p>
            <a:pPr>
              <a:defRPr/>
            </a:pPr>
            <a:r>
              <a:rPr lang="en-US" dirty="0"/>
              <a:t>Peer counseling,</a:t>
            </a:r>
          </a:p>
          <a:p>
            <a:pPr>
              <a:defRPr/>
            </a:pPr>
            <a:r>
              <a:rPr lang="en-US" dirty="0"/>
              <a:t>Psychological counseling,</a:t>
            </a:r>
          </a:p>
          <a:p>
            <a:pPr>
              <a:defRPr/>
            </a:pPr>
            <a:r>
              <a:rPr lang="en-US" dirty="0"/>
              <a:t>Housing services,</a:t>
            </a:r>
          </a:p>
          <a:p>
            <a:pPr>
              <a:defRPr/>
            </a:pPr>
            <a:r>
              <a:rPr lang="en-US" dirty="0"/>
              <a:t>Personal assistance services, and</a:t>
            </a:r>
          </a:p>
          <a:p>
            <a:pPr>
              <a:defRPr/>
            </a:pPr>
            <a:r>
              <a:rPr lang="en-US" dirty="0"/>
              <a:t>“Other services necessary to improve the ability of individuals with significant disabilities to function independently in the family or community and/or to continue in employment.</a:t>
            </a:r>
          </a:p>
        </p:txBody>
      </p:sp>
      <p:sp>
        <p:nvSpPr>
          <p:cNvPr id="4096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40965"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7180809-A5A0-4E07-8EF3-1C21CEF6F58D}" type="slidenum">
              <a:rPr lang="en-US" altLang="en-US" smtClean="0">
                <a:solidFill>
                  <a:schemeClr val="bg1"/>
                </a:solidFill>
                <a:latin typeface="Franklin Gothic Medium" panose="020B0603020102020204" pitchFamily="34" charset="0"/>
              </a:rPr>
              <a:pPr/>
              <a:t>68</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20078442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CILs and SDM</a:t>
            </a:r>
          </a:p>
        </p:txBody>
      </p:sp>
      <p:sp>
        <p:nvSpPr>
          <p:cNvPr id="3" name="Content Placeholder 2"/>
          <p:cNvSpPr>
            <a:spLocks noGrp="1"/>
          </p:cNvSpPr>
          <p:nvPr>
            <p:ph idx="1"/>
          </p:nvPr>
        </p:nvSpPr>
        <p:spPr/>
        <p:txBody>
          <a:bodyPr>
            <a:normAutofit fontScale="92500" lnSpcReduction="20000"/>
          </a:bodyPr>
          <a:lstStyle/>
          <a:p>
            <a:pPr>
              <a:defRPr/>
            </a:pPr>
            <a:r>
              <a:rPr lang="en-US" dirty="0"/>
              <a:t>CILs can also help people learn about and use SDM.  </a:t>
            </a:r>
          </a:p>
          <a:p>
            <a:pPr>
              <a:defRPr/>
            </a:pPr>
            <a:r>
              <a:rPr lang="en-US" dirty="0"/>
              <a:t>A majority of CIL employees must be people with disabilities</a:t>
            </a:r>
          </a:p>
          <a:p>
            <a:pPr>
              <a:defRPr/>
            </a:pPr>
            <a:r>
              <a:rPr lang="en-US" dirty="0"/>
              <a:t>So, they can provide peer support to help others learn from their life experiences.  </a:t>
            </a:r>
          </a:p>
          <a:p>
            <a:pPr>
              <a:defRPr/>
            </a:pPr>
            <a:r>
              <a:rPr lang="en-US" dirty="0"/>
              <a:t>As a result, people may learn SDM and ways to direct their lives from people who direct their own lives and use SDM.  </a:t>
            </a:r>
          </a:p>
          <a:p>
            <a:pPr marL="44450" indent="0">
              <a:buFont typeface="Wingdings 2" panose="05020102010507070707" pitchFamily="18" charset="2"/>
              <a:buNone/>
              <a:defRPr/>
            </a:pPr>
            <a:r>
              <a:rPr lang="en-US" dirty="0"/>
              <a:t> </a:t>
            </a:r>
          </a:p>
          <a:p>
            <a:pPr>
              <a:defRPr/>
            </a:pPr>
            <a:endParaRPr lang="en-US" dirty="0"/>
          </a:p>
        </p:txBody>
      </p:sp>
      <p:sp>
        <p:nvSpPr>
          <p:cNvPr id="4198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41989"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A3A274B-289F-4D73-B69C-2F51347C3AAD}" type="slidenum">
              <a:rPr lang="en-US" altLang="en-US" smtClean="0">
                <a:solidFill>
                  <a:schemeClr val="bg1"/>
                </a:solidFill>
                <a:latin typeface="Franklin Gothic Medium" panose="020B0603020102020204" pitchFamily="34" charset="0"/>
              </a:rPr>
              <a:pPr/>
              <a:t>69</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113252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SDM Helps 1</a:t>
            </a:r>
          </a:p>
        </p:txBody>
      </p:sp>
      <p:sp>
        <p:nvSpPr>
          <p:cNvPr id="3" name="Content Placeholder 2"/>
          <p:cNvSpPr>
            <a:spLocks noGrp="1"/>
          </p:cNvSpPr>
          <p:nvPr>
            <p:ph idx="1"/>
          </p:nvPr>
        </p:nvSpPr>
        <p:spPr/>
        <p:txBody>
          <a:bodyPr/>
          <a:lstStyle/>
          <a:p>
            <a:pPr marL="109538" indent="0">
              <a:buNone/>
              <a:defRPr/>
            </a:pPr>
            <a:r>
              <a:rPr lang="en-US" altLang="en-US" dirty="0">
                <a:latin typeface="Calibri" pitchFamily="34" charset="0"/>
              </a:rPr>
              <a:t>“Supported Decision-Making has the potential  to  increase the self-determination of older adults and people with disabilities, encouraging  and  empowering them to reap the benefits from increased life control, independence, employment, and community integration”</a:t>
            </a:r>
          </a:p>
          <a:p>
            <a:pPr marL="109538" indent="0">
              <a:buNone/>
              <a:defRPr/>
            </a:pPr>
            <a:r>
              <a:rPr lang="en-US" altLang="en-US" dirty="0">
                <a:latin typeface="Calibri" pitchFamily="34" charset="0"/>
              </a:rPr>
              <a:t>- </a:t>
            </a:r>
            <a:r>
              <a:rPr lang="en-US" altLang="en-US" dirty="0" err="1">
                <a:latin typeface="Calibri" pitchFamily="34" charset="0"/>
              </a:rPr>
              <a:t>Blanck</a:t>
            </a:r>
            <a:r>
              <a:rPr lang="en-US" altLang="en-US" dirty="0">
                <a:latin typeface="Calibri" pitchFamily="34" charset="0"/>
              </a:rPr>
              <a:t> &amp; Martinis, 2015</a:t>
            </a:r>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7</a:t>
            </a:fld>
            <a:endParaRPr lang="en-US" altLang="en-US" dirty="0"/>
          </a:p>
        </p:txBody>
      </p:sp>
    </p:spTree>
    <p:extLst>
      <p:ext uri="{BB962C8B-B14F-4D97-AF65-F5344CB8AC3E}">
        <p14:creationId xmlns:p14="http://schemas.microsoft.com/office/powerpoint/2010/main" val="42710808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44450" indent="0">
              <a:buFont typeface="Wingdings 2" pitchFamily="18" charset="2"/>
              <a:buNone/>
              <a:defRPr/>
            </a:pPr>
            <a:r>
              <a:rPr lang="en-US" sz="3000" dirty="0"/>
              <a:t>I will not buy, sell, manage, or otherwise take or exercise any interest in any tangible property or item costing or worth more than $X without my agent’s agreement.  For example, if I want to buy or sell a car for $20,000, I would need my agent to agree or the sale could not go through.</a:t>
            </a:r>
          </a:p>
          <a:p>
            <a:pPr>
              <a:defRPr/>
            </a:pPr>
            <a:endParaRPr lang="en-US" sz="3000" dirty="0"/>
          </a:p>
          <a:p>
            <a:pPr marL="44450" indent="0">
              <a:buFont typeface="Wingdings 2" pitchFamily="18" charset="2"/>
              <a:buNone/>
              <a:defRPr/>
            </a:pPr>
            <a:r>
              <a:rPr lang="en-US" sz="3000" dirty="0"/>
              <a:t>In making decisions whether or not to buy, sell, manage, or otherwise take or exercise any interest in any tangible property or item costing or worth more than X, </a:t>
            </a:r>
            <a:r>
              <a:rPr lang="en-US" sz="3000" b="1" dirty="0"/>
              <a:t>my agent and I will discuss the situation and give consideration to my express wishes before my agent decides whether or not to agree</a:t>
            </a:r>
            <a:r>
              <a:rPr lang="en-US" sz="3000" dirty="0"/>
              <a:t>. </a:t>
            </a:r>
          </a:p>
          <a:p>
            <a:pPr marL="109728" indent="0">
              <a:buNone/>
            </a:pPr>
            <a:endParaRPr lang="en-US" dirty="0"/>
          </a:p>
        </p:txBody>
      </p:sp>
      <p:sp>
        <p:nvSpPr>
          <p:cNvPr id="3" name="Title 2"/>
          <p:cNvSpPr>
            <a:spLocks noGrp="1"/>
          </p:cNvSpPr>
          <p:nvPr>
            <p:ph type="title"/>
          </p:nvPr>
        </p:nvSpPr>
        <p:spPr/>
        <p:txBody>
          <a:bodyPr/>
          <a:lstStyle/>
          <a:p>
            <a:pPr algn="ctr"/>
            <a:r>
              <a:rPr lang="en-US" dirty="0"/>
              <a:t>SDM Opportunity:</a:t>
            </a:r>
            <a:br>
              <a:rPr lang="en-US" dirty="0"/>
            </a:br>
            <a:r>
              <a:rPr lang="en-US" dirty="0"/>
              <a:t>Financial Power of Attorney</a:t>
            </a:r>
          </a:p>
        </p:txBody>
      </p:sp>
    </p:spTree>
    <p:extLst>
      <p:ext uri="{BB962C8B-B14F-4D97-AF65-F5344CB8AC3E}">
        <p14:creationId xmlns:p14="http://schemas.microsoft.com/office/powerpoint/2010/main" val="2095590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4450" indent="0">
              <a:buFont typeface="Wingdings 2" pitchFamily="18" charset="2"/>
              <a:buNone/>
              <a:defRPr/>
            </a:pPr>
            <a:r>
              <a:rPr lang="en-US" sz="2000" dirty="0"/>
              <a:t>I agree that my agent will be listed as a joint account holder on all bank or other financial institution accounts – including checking and savings accounts, as well as credit and debit cards  – that I have or open while this power of attorney is in effect.  </a:t>
            </a:r>
          </a:p>
          <a:p>
            <a:pPr marL="44450" indent="0">
              <a:buFont typeface="Wingdings 2" pitchFamily="18" charset="2"/>
              <a:buNone/>
              <a:defRPr/>
            </a:pPr>
            <a:r>
              <a:rPr lang="en-US" sz="2000" dirty="0"/>
              <a:t>I agree that I will not withdraw more than $X from any account, write a check for more than $X, or otherwise cause more than $X to be withdrawn from or charged to any account unless my agent agrees.</a:t>
            </a:r>
          </a:p>
          <a:p>
            <a:pPr marL="44450" indent="0">
              <a:buFont typeface="Wingdings 2" pitchFamily="18" charset="2"/>
              <a:buNone/>
              <a:defRPr/>
            </a:pPr>
            <a:r>
              <a:rPr lang="en-US" sz="2000" dirty="0"/>
              <a:t>In making decisions whether or not to agree to write checks, withdraw money from my accounts or charge money to my accounts, my agent and I will discuss the situation and </a:t>
            </a:r>
            <a:r>
              <a:rPr lang="en-US" sz="2000" b="1" dirty="0"/>
              <a:t>give consideration to my express wishes before my agent decides whether or not to agree. </a:t>
            </a:r>
          </a:p>
          <a:p>
            <a:pPr marL="109728" indent="0">
              <a:buNone/>
            </a:pPr>
            <a:endParaRPr lang="en-US" sz="2000" dirty="0"/>
          </a:p>
        </p:txBody>
      </p:sp>
      <p:sp>
        <p:nvSpPr>
          <p:cNvPr id="3" name="Title 2"/>
          <p:cNvSpPr>
            <a:spLocks noGrp="1"/>
          </p:cNvSpPr>
          <p:nvPr>
            <p:ph type="title"/>
          </p:nvPr>
        </p:nvSpPr>
        <p:spPr/>
        <p:txBody>
          <a:bodyPr/>
          <a:lstStyle/>
          <a:p>
            <a:pPr algn="ctr"/>
            <a:r>
              <a:rPr lang="en-US" dirty="0"/>
              <a:t>Sample Language</a:t>
            </a:r>
            <a:br>
              <a:rPr lang="en-US" dirty="0"/>
            </a:br>
            <a:r>
              <a:rPr lang="en-US" dirty="0"/>
              <a:t>Financial Power of Attorney 2</a:t>
            </a:r>
          </a:p>
        </p:txBody>
      </p:sp>
    </p:spTree>
    <p:extLst>
      <p:ext uri="{BB962C8B-B14F-4D97-AF65-F5344CB8AC3E}">
        <p14:creationId xmlns:p14="http://schemas.microsoft.com/office/powerpoint/2010/main" val="20083315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SDM Through Life: </a:t>
            </a:r>
            <a:br>
              <a:rPr lang="en-US" sz="3200" dirty="0"/>
            </a:br>
            <a:r>
              <a:rPr lang="en-US" sz="3200" dirty="0"/>
              <a:t>“Growth Clause” </a:t>
            </a:r>
          </a:p>
        </p:txBody>
      </p:sp>
      <p:sp>
        <p:nvSpPr>
          <p:cNvPr id="3" name="Content Placeholder 2"/>
          <p:cNvSpPr>
            <a:spLocks noGrp="1"/>
          </p:cNvSpPr>
          <p:nvPr>
            <p:ph idx="1"/>
          </p:nvPr>
        </p:nvSpPr>
        <p:spPr/>
        <p:txBody>
          <a:bodyPr>
            <a:normAutofit/>
          </a:bodyPr>
          <a:lstStyle/>
          <a:p>
            <a:pPr marL="44450" indent="0">
              <a:buNone/>
            </a:pPr>
            <a:r>
              <a:rPr lang="en-US" dirty="0"/>
              <a:t>“My agent and I will review this [Power of Attorney/Plan/Advanced Directive/Agreement] to see if it should be changed or cancelled at least every years. However, unless my agent and I change the [], I cancel it, my agent resigns, or either I or my agent dies, the power of attorney will continue.”</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72</a:t>
            </a:fld>
            <a:endParaRPr lang="en-US" altLang="en-US" dirty="0"/>
          </a:p>
        </p:txBody>
      </p:sp>
    </p:spTree>
    <p:extLst>
      <p:ext uri="{BB962C8B-B14F-4D97-AF65-F5344CB8AC3E}">
        <p14:creationId xmlns:p14="http://schemas.microsoft.com/office/powerpoint/2010/main" val="15132518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ctr">
              <a:buFont typeface="Wingdings 2" panose="05020102010507070707" pitchFamily="18" charset="2"/>
              <a:buNone/>
              <a:defRPr/>
            </a:pPr>
            <a:r>
              <a:rPr lang="en-US" sz="4000" dirty="0"/>
              <a:t>“The Conversation” and “Five Wishes”</a:t>
            </a:r>
          </a:p>
          <a:p>
            <a:pPr marL="109728" indent="0" algn="ctr">
              <a:buFont typeface="Wingdings 2" panose="05020102010507070707" pitchFamily="18" charset="2"/>
              <a:buNone/>
              <a:defRPr/>
            </a:pPr>
            <a:endParaRPr lang="en-US" sz="4000" dirty="0"/>
          </a:p>
          <a:p>
            <a:pPr marL="109728" indent="0" algn="ctr">
              <a:buFont typeface="Wingdings 2" panose="05020102010507070707" pitchFamily="18" charset="2"/>
              <a:buNone/>
              <a:defRPr/>
            </a:pPr>
            <a:r>
              <a:rPr lang="en-US" sz="4000" dirty="0"/>
              <a:t>A facilitated process where the Person makes decisions about hospice, palliative care, and services.</a:t>
            </a:r>
          </a:p>
        </p:txBody>
      </p:sp>
      <p:sp>
        <p:nvSpPr>
          <p:cNvPr id="3" name="Title 2"/>
          <p:cNvSpPr>
            <a:spLocks noGrp="1"/>
          </p:cNvSpPr>
          <p:nvPr>
            <p:ph type="title"/>
          </p:nvPr>
        </p:nvSpPr>
        <p:spPr/>
        <p:txBody>
          <a:bodyPr/>
          <a:lstStyle/>
          <a:p>
            <a:pPr>
              <a:defRPr/>
            </a:pPr>
            <a:r>
              <a:rPr lang="en-US" dirty="0"/>
              <a:t>SDM Through Life</a:t>
            </a:r>
            <a:br>
              <a:rPr lang="en-US" dirty="0"/>
            </a:br>
            <a:r>
              <a:rPr lang="en-US" dirty="0"/>
              <a:t>End of Life Planning</a:t>
            </a:r>
          </a:p>
        </p:txBody>
      </p:sp>
    </p:spTree>
    <p:extLst>
      <p:ext uri="{BB962C8B-B14F-4D97-AF65-F5344CB8AC3E}">
        <p14:creationId xmlns:p14="http://schemas.microsoft.com/office/powerpoint/2010/main" val="38979689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Elephant in the Room: </a:t>
            </a:r>
            <a:br>
              <a:rPr lang="en-US" dirty="0"/>
            </a:br>
            <a:r>
              <a:rPr lang="en-US" dirty="0"/>
              <a:t>Safety</a:t>
            </a:r>
          </a:p>
        </p:txBody>
      </p:sp>
      <p:sp>
        <p:nvSpPr>
          <p:cNvPr id="3" name="Content Placeholder 2"/>
          <p:cNvSpPr>
            <a:spLocks noGrp="1"/>
          </p:cNvSpPr>
          <p:nvPr>
            <p:ph idx="1"/>
          </p:nvPr>
        </p:nvSpPr>
        <p:spPr/>
        <p:txBody>
          <a:bodyPr/>
          <a:lstStyle/>
          <a:p>
            <a:pPr marL="44450" indent="0">
              <a:buNone/>
            </a:pPr>
            <a:r>
              <a:rPr lang="en-US" b="1" dirty="0"/>
              <a:t>NOTHING</a:t>
            </a:r>
            <a:r>
              <a:rPr lang="en-US" dirty="0"/>
              <a:t>: Not Guardianship, Not Supported Decision-Making is 100% "Safe."</a:t>
            </a:r>
          </a:p>
          <a:p>
            <a:pPr marL="44450" indent="0">
              <a:buNone/>
            </a:pPr>
            <a:endParaRPr lang="en-US" dirty="0"/>
          </a:p>
          <a:p>
            <a:pPr marL="44450" indent="0">
              <a:buNone/>
            </a:pPr>
            <a:r>
              <a:rPr lang="en-US" b="1" dirty="0"/>
              <a:t>HOWEVER</a:t>
            </a:r>
            <a:r>
              <a:rPr lang="en-US" dirty="0"/>
              <a:t>: Supported Decision-Making Increases Self-Determination (Blanck </a:t>
            </a:r>
            <a:r>
              <a:rPr lang="en-US"/>
              <a:t>&amp; Martinis, 2015), </a:t>
            </a:r>
            <a:r>
              <a:rPr lang="en-US" dirty="0"/>
              <a:t>which is correlated with increased Safety (</a:t>
            </a:r>
            <a:r>
              <a:rPr lang="en-US" dirty="0" err="1"/>
              <a:t>Khemka</a:t>
            </a:r>
            <a:r>
              <a:rPr lang="en-US" dirty="0"/>
              <a:t>, Hickson, &amp; Reynolds, 2005).</a:t>
            </a:r>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74</a:t>
            </a:fld>
            <a:endParaRPr lang="en-US" altLang="en-US" dirty="0"/>
          </a:p>
        </p:txBody>
      </p:sp>
    </p:spTree>
    <p:extLst>
      <p:ext uri="{BB962C8B-B14F-4D97-AF65-F5344CB8AC3E}">
        <p14:creationId xmlns:p14="http://schemas.microsoft.com/office/powerpoint/2010/main" val="40177849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 the Big Picture</a:t>
            </a: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
            </a:pPr>
            <a:r>
              <a:rPr lang="en-US" dirty="0"/>
              <a:t>“One of things that resonated with me as I was reading through the materials was the statement about decision-making and how </a:t>
            </a:r>
            <a:r>
              <a:rPr lang="en-US" b="1" dirty="0"/>
              <a:t>you can't guarantee that Scott will always make the correct decision. But that's so true with everything in life, every decision that people normally make. </a:t>
            </a:r>
            <a:r>
              <a:rPr lang="en-US" dirty="0"/>
              <a:t>I mean, you're going to make mistakes, certainly. And Scott, like everybody else, will learn from those mistakes.” - </a:t>
            </a:r>
            <a:r>
              <a:rPr lang="en-US" i="1" dirty="0"/>
              <a:t>In the Matter of the Guardianship and Conservatorship of Emery Scott Olson</a:t>
            </a:r>
            <a:r>
              <a:rPr lang="en-US" dirty="0"/>
              <a:t>, District Court, Laramie County (WY), Docket No. 45-341</a:t>
            </a:r>
          </a:p>
          <a:p>
            <a:pPr>
              <a:buFont typeface="Wingdings" panose="05000000000000000000" pitchFamily="2" charset="2"/>
              <a:buChar char="§"/>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75</a:t>
            </a:fld>
            <a:endParaRPr lang="en-US" altLang="en-US" dirty="0"/>
          </a:p>
        </p:txBody>
      </p:sp>
    </p:spTree>
    <p:extLst>
      <p:ext uri="{BB962C8B-B14F-4D97-AF65-F5344CB8AC3E}">
        <p14:creationId xmlns:p14="http://schemas.microsoft.com/office/powerpoint/2010/main" val="3847824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will ONLY happen If we Remember</a:t>
            </a:r>
          </a:p>
        </p:txBody>
      </p:sp>
      <p:sp>
        <p:nvSpPr>
          <p:cNvPr id="3" name="Content Placeholder 2"/>
          <p:cNvSpPr>
            <a:spLocks noGrp="1"/>
          </p:cNvSpPr>
          <p:nvPr>
            <p:ph idx="1"/>
          </p:nvPr>
        </p:nvSpPr>
        <p:spPr/>
        <p:txBody>
          <a:bodyPr>
            <a:normAutofit/>
          </a:bodyPr>
          <a:lstStyle/>
          <a:p>
            <a:pPr marL="44450" indent="0" algn="ctr">
              <a:buNone/>
            </a:pPr>
            <a:r>
              <a:rPr lang="en-US" sz="4800" dirty="0"/>
              <a:t>Supported Decision-Making ONLY works if we recognize, respect, and protect </a:t>
            </a:r>
            <a:r>
              <a:rPr lang="en-US" sz="4800" b="1" dirty="0"/>
              <a:t>EVERYONE’S </a:t>
            </a:r>
          </a:p>
          <a:p>
            <a:pPr marL="44450" indent="0" algn="ctr">
              <a:buNone/>
            </a:pPr>
            <a:r>
              <a:rPr lang="en-US" sz="4800" dirty="0"/>
              <a:t>Right to Make Choices.</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76</a:t>
            </a:fld>
            <a:endParaRPr lang="en-US" altLang="en-US" dirty="0"/>
          </a:p>
        </p:txBody>
      </p:sp>
    </p:spTree>
    <p:extLst>
      <p:ext uri="{BB962C8B-B14F-4D97-AF65-F5344CB8AC3E}">
        <p14:creationId xmlns:p14="http://schemas.microsoft.com/office/powerpoint/2010/main" val="378507451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 The Challenge</a:t>
            </a:r>
          </a:p>
        </p:txBody>
      </p:sp>
      <p:sp>
        <p:nvSpPr>
          <p:cNvPr id="3" name="Content Placeholder 2"/>
          <p:cNvSpPr>
            <a:spLocks noGrp="1"/>
          </p:cNvSpPr>
          <p:nvPr>
            <p:ph idx="1"/>
          </p:nvPr>
        </p:nvSpPr>
        <p:spPr/>
        <p:txBody>
          <a:bodyPr/>
          <a:lstStyle/>
          <a:p>
            <a:pPr marL="44450" indent="0" algn="ctr">
              <a:buNone/>
            </a:pPr>
            <a:r>
              <a:rPr lang="en-US" sz="4400" b="1" dirty="0"/>
              <a:t>EVERY</a:t>
            </a:r>
            <a:r>
              <a:rPr lang="en-US" sz="4400" dirty="0"/>
              <a:t> great advance in civil rights fundamentally changed the way “things have always been”</a:t>
            </a:r>
          </a:p>
          <a:p>
            <a:pPr marL="44450" indent="0">
              <a:buNone/>
            </a:pP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77</a:t>
            </a:fld>
            <a:endParaRPr lang="en-US" altLang="en-US" dirty="0"/>
          </a:p>
        </p:txBody>
      </p:sp>
    </p:spTree>
    <p:extLst>
      <p:ext uri="{BB962C8B-B14F-4D97-AF65-F5344CB8AC3E}">
        <p14:creationId xmlns:p14="http://schemas.microsoft.com/office/powerpoint/2010/main" val="296783155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 The Obstacles</a:t>
            </a:r>
          </a:p>
        </p:txBody>
      </p:sp>
      <p:sp>
        <p:nvSpPr>
          <p:cNvPr id="3" name="Content Placeholder 2"/>
          <p:cNvSpPr>
            <a:spLocks noGrp="1"/>
          </p:cNvSpPr>
          <p:nvPr>
            <p:ph idx="1"/>
          </p:nvPr>
        </p:nvSpPr>
        <p:spPr/>
        <p:txBody>
          <a:bodyPr/>
          <a:lstStyle/>
          <a:p>
            <a:pPr marL="44450" indent="0" algn="ctr">
              <a:buNone/>
            </a:pPr>
            <a:r>
              <a:rPr lang="en-US" dirty="0"/>
              <a:t>Change is </a:t>
            </a:r>
            <a:r>
              <a:rPr lang="en-US" b="1" dirty="0"/>
              <a:t>HARD</a:t>
            </a:r>
          </a:p>
          <a:p>
            <a:pPr marL="44450" indent="0">
              <a:buNone/>
            </a:pPr>
            <a:r>
              <a:rPr lang="en-US" dirty="0"/>
              <a:t>“We were not promised ease. The purpose of life . . . is not ease. </a:t>
            </a:r>
            <a:r>
              <a:rPr lang="en-US" b="1" dirty="0"/>
              <a:t>It is to choose, and to act upon the choice</a:t>
            </a:r>
            <a:r>
              <a:rPr lang="en-US" dirty="0"/>
              <a:t>. In that task, we are not measured by outcomes. We are measured only by daring and effort and resolve.”</a:t>
            </a:r>
          </a:p>
          <a:p>
            <a:pPr marL="44450" indent="0">
              <a:buNone/>
            </a:pPr>
            <a:r>
              <a:rPr lang="en-US" dirty="0"/>
              <a:t>- Stephen R. Donaldson</a:t>
            </a:r>
            <a:br>
              <a:rPr lang="en-US" dirty="0"/>
            </a:br>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78</a:t>
            </a:fld>
            <a:endParaRPr lang="en-US" altLang="en-US" dirty="0"/>
          </a:p>
        </p:txBody>
      </p:sp>
    </p:spTree>
    <p:extLst>
      <p:ext uri="{BB962C8B-B14F-4D97-AF65-F5344CB8AC3E}">
        <p14:creationId xmlns:p14="http://schemas.microsoft.com/office/powerpoint/2010/main" val="18865819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the Culture, Change the World</a:t>
            </a:r>
          </a:p>
        </p:txBody>
      </p:sp>
      <p:sp>
        <p:nvSpPr>
          <p:cNvPr id="3" name="Content Placeholder 2"/>
          <p:cNvSpPr>
            <a:spLocks noGrp="1"/>
          </p:cNvSpPr>
          <p:nvPr>
            <p:ph idx="1"/>
          </p:nvPr>
        </p:nvSpPr>
        <p:spPr/>
        <p:txBody>
          <a:bodyPr>
            <a:normAutofit fontScale="92500" lnSpcReduction="20000"/>
          </a:bodyPr>
          <a:lstStyle/>
          <a:p>
            <a:pPr marL="44450" indent="0">
              <a:buNone/>
            </a:pPr>
            <a:r>
              <a:rPr lang="en-US" b="1" dirty="0"/>
              <a:t>Remember the Goals</a:t>
            </a:r>
          </a:p>
          <a:p>
            <a:pPr>
              <a:buFont typeface="Wingdings" panose="05000000000000000000" pitchFamily="2" charset="2"/>
              <a:buChar char="§"/>
            </a:pPr>
            <a:r>
              <a:rPr lang="en-US" b="1" dirty="0"/>
              <a:t>EVERYONE</a:t>
            </a:r>
            <a:r>
              <a:rPr lang="en-US" dirty="0"/>
              <a:t> “the causal agent” in his or her life</a:t>
            </a:r>
          </a:p>
          <a:p>
            <a:pPr>
              <a:buFont typeface="Wingdings" panose="05000000000000000000" pitchFamily="2" charset="2"/>
              <a:buChar char="§"/>
            </a:pPr>
            <a:r>
              <a:rPr lang="en-US" b="1" dirty="0"/>
              <a:t>EVERYONE</a:t>
            </a:r>
            <a:r>
              <a:rPr lang="en-US" dirty="0"/>
              <a:t> giving and getting the help we ALL need to make decisions to the maximum of our abilities</a:t>
            </a:r>
          </a:p>
          <a:p>
            <a:pPr>
              <a:buFont typeface="Wingdings" panose="05000000000000000000" pitchFamily="2" charset="2"/>
              <a:buChar char="§"/>
            </a:pPr>
            <a:r>
              <a:rPr lang="en-US" dirty="0"/>
              <a:t>Older adults and people with disabilities with “the same opportunities for success and security as their nondisabled peers.“ - </a:t>
            </a:r>
            <a:r>
              <a:rPr lang="en-US" dirty="0" err="1"/>
              <a:t>Gustin</a:t>
            </a:r>
            <a:r>
              <a:rPr lang="en-US" dirty="0"/>
              <a:t> &amp; Martinis, 2016</a:t>
            </a:r>
          </a:p>
          <a:p>
            <a:endParaRPr lang="en-US" dirty="0"/>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79</a:t>
            </a:fld>
            <a:endParaRPr lang="en-US" altLang="en-US" dirty="0"/>
          </a:p>
        </p:txBody>
      </p:sp>
    </p:spTree>
    <p:extLst>
      <p:ext uri="{BB962C8B-B14F-4D97-AF65-F5344CB8AC3E}">
        <p14:creationId xmlns:p14="http://schemas.microsoft.com/office/powerpoint/2010/main" val="192219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SDM Helps 2</a:t>
            </a:r>
          </a:p>
        </p:txBody>
      </p:sp>
      <p:sp>
        <p:nvSpPr>
          <p:cNvPr id="3" name="Content Placeholder 2"/>
          <p:cNvSpPr>
            <a:spLocks noGrp="1"/>
          </p:cNvSpPr>
          <p:nvPr>
            <p:ph idx="1"/>
          </p:nvPr>
        </p:nvSpPr>
        <p:spPr/>
        <p:txBody>
          <a:bodyPr>
            <a:normAutofit fontScale="92500"/>
          </a:bodyPr>
          <a:lstStyle/>
          <a:p>
            <a:pPr marL="44450" indent="0">
              <a:buNone/>
            </a:pPr>
            <a:r>
              <a:rPr lang="en-US" dirty="0"/>
              <a:t>In a study, young adults who used Supported Decision-Making showed:</a:t>
            </a:r>
          </a:p>
          <a:p>
            <a:r>
              <a:rPr lang="en-US" dirty="0"/>
              <a:t> Increased independence, confidence, and decision-making abilities</a:t>
            </a:r>
          </a:p>
          <a:p>
            <a:r>
              <a:rPr lang="en-US" dirty="0"/>
              <a:t>Made better decisions</a:t>
            </a:r>
          </a:p>
          <a:p>
            <a:r>
              <a:rPr lang="en-US" dirty="0"/>
              <a:t>Had enhanced quality of life</a:t>
            </a:r>
          </a:p>
          <a:p>
            <a:pPr>
              <a:buFontTx/>
              <a:buChar char="-"/>
            </a:pPr>
            <a:r>
              <a:rPr lang="en-US" dirty="0"/>
              <a:t>Martinis &amp; </a:t>
            </a:r>
            <a:r>
              <a:rPr lang="en-US" dirty="0" err="1"/>
              <a:t>Beadnell</a:t>
            </a:r>
            <a:r>
              <a:rPr lang="en-US" dirty="0"/>
              <a:t>, 2021</a:t>
            </a:r>
          </a:p>
          <a:p>
            <a:pPr marL="44450" indent="0">
              <a:buNone/>
            </a:pPr>
            <a:r>
              <a:rPr lang="en-US" dirty="0">
                <a:hlinkClick r:id="rId2"/>
              </a:rPr>
              <a:t>http://supporteddecisionmaking.org/node/488</a:t>
            </a:r>
            <a:r>
              <a:rPr lang="en-US" dirty="0"/>
              <a:t> </a:t>
            </a:r>
          </a:p>
        </p:txBody>
      </p:sp>
      <p:sp>
        <p:nvSpPr>
          <p:cNvPr id="4" name="Footer Placeholder 3"/>
          <p:cNvSpPr>
            <a:spLocks noGrp="1"/>
          </p:cNvSpPr>
          <p:nvPr>
            <p:ph type="ftr" sz="quarter" idx="10"/>
          </p:nvPr>
        </p:nvSpPr>
        <p:spPr/>
        <p:txBody>
          <a:bodyPr/>
          <a:lstStyle/>
          <a:p>
            <a:pPr>
              <a:defRPr/>
            </a:pPr>
            <a:endParaRPr lang="en-US" altLang="en-US" sz="1600" dirty="0"/>
          </a:p>
        </p:txBody>
      </p:sp>
      <p:sp>
        <p:nvSpPr>
          <p:cNvPr id="5" name="Slide Number Placeholder 4"/>
          <p:cNvSpPr>
            <a:spLocks noGrp="1"/>
          </p:cNvSpPr>
          <p:nvPr>
            <p:ph type="sldNum" sz="quarter" idx="11"/>
          </p:nvPr>
        </p:nvSpPr>
        <p:spPr/>
        <p:txBody>
          <a:bodyPr/>
          <a:lstStyle/>
          <a:p>
            <a:pPr>
              <a:defRPr/>
            </a:pPr>
            <a:fld id="{9E299ADB-ADF9-4C5E-8A7C-2B5723408946}" type="slidenum">
              <a:rPr lang="en-US" altLang="en-US" smtClean="0"/>
              <a:pPr>
                <a:defRPr/>
              </a:pPr>
              <a:t>8</a:t>
            </a:fld>
            <a:endParaRPr lang="en-US" altLang="en-US" dirty="0"/>
          </a:p>
        </p:txBody>
      </p:sp>
    </p:spTree>
    <p:extLst>
      <p:ext uri="{BB962C8B-B14F-4D97-AF65-F5344CB8AC3E}">
        <p14:creationId xmlns:p14="http://schemas.microsoft.com/office/powerpoint/2010/main" val="39047562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Join the Conversation</a:t>
            </a:r>
          </a:p>
        </p:txBody>
      </p:sp>
      <p:sp>
        <p:nvSpPr>
          <p:cNvPr id="3" name="Content Placeholder 2"/>
          <p:cNvSpPr>
            <a:spLocks noGrp="1"/>
          </p:cNvSpPr>
          <p:nvPr>
            <p:ph idx="1"/>
          </p:nvPr>
        </p:nvSpPr>
        <p:spPr/>
        <p:txBody>
          <a:bodyPr>
            <a:normAutofit/>
          </a:bodyPr>
          <a:lstStyle/>
          <a:p>
            <a:pPr marL="0" indent="0">
              <a:spcAft>
                <a:spcPct val="100000"/>
              </a:spcAft>
              <a:buFont typeface="Wingdings 2" pitchFamily="18" charset="2"/>
              <a:buNone/>
              <a:defRPr/>
            </a:pPr>
            <a:r>
              <a:rPr lang="en-US" altLang="en-US" b="1" dirty="0">
                <a:latin typeface="Arial" charset="0"/>
              </a:rPr>
              <a:t>National Resource Center for Supported Decision-Making:</a:t>
            </a:r>
            <a:br>
              <a:rPr lang="en-US" altLang="en-US" b="1" dirty="0">
                <a:latin typeface="Arial" charset="0"/>
              </a:rPr>
            </a:br>
            <a:r>
              <a:rPr lang="en-US" altLang="en-US" dirty="0" err="1">
                <a:latin typeface="Arial" charset="0"/>
                <a:hlinkClick r:id="rId2"/>
              </a:rPr>
              <a:t>SupportedDecisionMaking.Org</a:t>
            </a:r>
            <a:endParaRPr lang="en-US" altLang="en-US" dirty="0">
              <a:latin typeface="Arial" charset="0"/>
            </a:endParaRPr>
          </a:p>
          <a:p>
            <a:pPr marL="0" indent="0">
              <a:spcAft>
                <a:spcPct val="100000"/>
              </a:spcAft>
              <a:buFont typeface="Wingdings 2" pitchFamily="18" charset="2"/>
              <a:buNone/>
              <a:defRPr/>
            </a:pPr>
            <a:r>
              <a:rPr lang="en-US" altLang="en-US" b="1" dirty="0">
                <a:latin typeface="Arial" charset="0"/>
              </a:rPr>
              <a:t>Jonathan Martinis: </a:t>
            </a:r>
            <a:r>
              <a:rPr lang="en-US" altLang="en-US" b="1" dirty="0" err="1">
                <a:latin typeface="Arial" charset="0"/>
                <a:hlinkClick r:id="rId3"/>
              </a:rPr>
              <a:t>JGMartinisLLC@Gmail.Com</a:t>
            </a:r>
            <a:r>
              <a:rPr lang="en-US" altLang="en-US" b="1" dirty="0">
                <a:latin typeface="Arial" charset="0"/>
              </a:rPr>
              <a:t> </a:t>
            </a:r>
            <a:endParaRPr lang="en-US" dirty="0"/>
          </a:p>
        </p:txBody>
      </p:sp>
      <p:sp>
        <p:nvSpPr>
          <p:cNvPr id="3891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endParaRPr lang="en-US" altLang="en-US" sz="1600" dirty="0">
              <a:solidFill>
                <a:schemeClr val="bg1"/>
              </a:solidFill>
              <a:latin typeface="Franklin Gothic Medium" pitchFamily="34" charset="0"/>
            </a:endParaRPr>
          </a:p>
        </p:txBody>
      </p:sp>
      <p:sp>
        <p:nvSpPr>
          <p:cNvPr id="38917"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fld id="{BC24A91F-DAA5-4C48-916F-DA4A33071398}" type="slidenum">
              <a:rPr lang="en-US" altLang="en-US" smtClean="0">
                <a:solidFill>
                  <a:schemeClr val="bg1"/>
                </a:solidFill>
                <a:latin typeface="Franklin Gothic Medium" pitchFamily="34" charset="0"/>
              </a:rPr>
              <a:pPr/>
              <a:t>80</a:t>
            </a:fld>
            <a:endParaRPr lang="en-US" altLang="en-US" dirty="0">
              <a:solidFill>
                <a:schemeClr val="bg1"/>
              </a:solidFill>
              <a:latin typeface="Franklin Gothic Medium" pitchFamily="34" charset="0"/>
            </a:endParaRPr>
          </a:p>
        </p:txBody>
      </p:sp>
    </p:spTree>
    <p:extLst>
      <p:ext uri="{BB962C8B-B14F-4D97-AF65-F5344CB8AC3E}">
        <p14:creationId xmlns:p14="http://schemas.microsoft.com/office/powerpoint/2010/main" val="3773863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That’s Why Supported Decision-Making Has Been Endorsed By</a:t>
            </a:r>
          </a:p>
        </p:txBody>
      </p:sp>
      <p:sp>
        <p:nvSpPr>
          <p:cNvPr id="3" name="Content Placeholder 2"/>
          <p:cNvSpPr>
            <a:spLocks noGrp="1"/>
          </p:cNvSpPr>
          <p:nvPr>
            <p:ph idx="1"/>
          </p:nvPr>
        </p:nvSpPr>
        <p:spPr/>
        <p:txBody>
          <a:bodyPr>
            <a:normAutofit fontScale="85000" lnSpcReduction="20000"/>
          </a:bodyPr>
          <a:lstStyle/>
          <a:p>
            <a:pPr marL="44450" indent="0">
              <a:buFont typeface="Wingdings 2" panose="05020102010507070707" pitchFamily="18" charset="2"/>
              <a:buNone/>
              <a:defRPr/>
            </a:pPr>
            <a:endParaRPr lang="en-US" dirty="0"/>
          </a:p>
          <a:p>
            <a:pPr>
              <a:buFont typeface="Wingdings" panose="05000000000000000000" pitchFamily="2" charset="2"/>
              <a:buChar char="§"/>
              <a:defRPr/>
            </a:pPr>
            <a:r>
              <a:rPr lang="en-US" dirty="0"/>
              <a:t>Laws in 23 states (including VA) and Washington DC</a:t>
            </a:r>
          </a:p>
          <a:p>
            <a:pPr>
              <a:buFont typeface="Wingdings" panose="05000000000000000000" pitchFamily="2" charset="2"/>
              <a:buChar char="§"/>
              <a:defRPr/>
            </a:pPr>
            <a:r>
              <a:rPr lang="en-US" dirty="0"/>
              <a:t>US Department on Health and Human Services</a:t>
            </a:r>
          </a:p>
          <a:p>
            <a:pPr>
              <a:buFont typeface="Wingdings" panose="05000000000000000000" pitchFamily="2" charset="2"/>
              <a:buChar char="§"/>
              <a:defRPr/>
            </a:pPr>
            <a:r>
              <a:rPr lang="en-US" dirty="0"/>
              <a:t>American Bar Association</a:t>
            </a:r>
          </a:p>
          <a:p>
            <a:pPr>
              <a:buFont typeface="Wingdings" panose="05000000000000000000" pitchFamily="2" charset="2"/>
              <a:buChar char="§"/>
              <a:defRPr/>
            </a:pPr>
            <a:r>
              <a:rPr lang="en-US" dirty="0"/>
              <a:t>National Guardianship Association</a:t>
            </a:r>
          </a:p>
          <a:p>
            <a:pPr>
              <a:buFont typeface="Wingdings" panose="05000000000000000000" pitchFamily="2" charset="2"/>
              <a:buChar char="§"/>
              <a:defRPr/>
            </a:pPr>
            <a:r>
              <a:rPr lang="en-US" dirty="0"/>
              <a:t>AARP</a:t>
            </a:r>
          </a:p>
          <a:p>
            <a:pPr>
              <a:buFont typeface="Wingdings" panose="05000000000000000000" pitchFamily="2" charset="2"/>
              <a:buChar char="§"/>
              <a:defRPr/>
            </a:pPr>
            <a:r>
              <a:rPr lang="en-US" dirty="0"/>
              <a:t>ASAN</a:t>
            </a:r>
          </a:p>
          <a:p>
            <a:pPr>
              <a:buFont typeface="Wingdings" panose="05000000000000000000" pitchFamily="2" charset="2"/>
              <a:buChar char="§"/>
              <a:defRPr/>
            </a:pPr>
            <a:r>
              <a:rPr lang="en-US" dirty="0"/>
              <a:t>The Arc</a:t>
            </a:r>
          </a:p>
          <a:p>
            <a:pPr>
              <a:buFont typeface="Wingdings" panose="05000000000000000000" pitchFamily="2" charset="2"/>
              <a:buChar char="§"/>
              <a:defRPr/>
            </a:pPr>
            <a:r>
              <a:rPr lang="en-US" dirty="0"/>
              <a:t>NAMI</a:t>
            </a:r>
          </a:p>
        </p:txBody>
      </p:sp>
      <p:sp>
        <p:nvSpPr>
          <p:cNvPr id="1843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600">
              <a:solidFill>
                <a:schemeClr val="bg1"/>
              </a:solidFill>
              <a:latin typeface="Franklin Gothic Medium" panose="020B0603020102020204" pitchFamily="34" charset="0"/>
            </a:endParaRPr>
          </a:p>
        </p:txBody>
      </p:sp>
      <p:sp>
        <p:nvSpPr>
          <p:cNvPr id="18437"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CFEADAF-5166-4648-90CE-92575AAED55D}" type="slidenum">
              <a:rPr lang="en-US" altLang="en-US" smtClean="0">
                <a:solidFill>
                  <a:schemeClr val="bg1"/>
                </a:solidFill>
                <a:latin typeface="Franklin Gothic Medium" panose="020B0603020102020204" pitchFamily="34" charset="0"/>
              </a:rPr>
              <a:pPr/>
              <a:t>9</a:t>
            </a:fld>
            <a:endParaRPr lang="en-US" altLang="en-US">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3284874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6">
      <a:dk1>
        <a:sysClr val="windowText" lastClr="000000"/>
      </a:dk1>
      <a:lt1>
        <a:sysClr val="window" lastClr="FFFFFF"/>
      </a:lt1>
      <a:dk2>
        <a:srgbClr val="303030"/>
      </a:dk2>
      <a:lt2>
        <a:srgbClr val="DEDEE0"/>
      </a:lt2>
      <a:accent1>
        <a:srgbClr val="800000"/>
      </a:accent1>
      <a:accent2>
        <a:srgbClr val="726056"/>
      </a:accent2>
      <a:accent3>
        <a:srgbClr val="AC956E"/>
      </a:accent3>
      <a:accent4>
        <a:srgbClr val="808DA9"/>
      </a:accent4>
      <a:accent5>
        <a:srgbClr val="424E5B"/>
      </a:accent5>
      <a:accent6>
        <a:srgbClr val="730E00"/>
      </a:accent6>
      <a:hlink>
        <a:srgbClr val="800000"/>
      </a:hlink>
      <a:folHlink>
        <a:srgbClr val="D89243"/>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Grid">
  <a:themeElements>
    <a:clrScheme name="1_Grid 1">
      <a:dk1>
        <a:srgbClr val="000000"/>
      </a:dk1>
      <a:lt1>
        <a:srgbClr val="FFFFFF"/>
      </a:lt1>
      <a:dk2>
        <a:srgbClr val="303030"/>
      </a:dk2>
      <a:lt2>
        <a:srgbClr val="DEDEE0"/>
      </a:lt2>
      <a:accent1>
        <a:srgbClr val="800000"/>
      </a:accent1>
      <a:accent2>
        <a:srgbClr val="726056"/>
      </a:accent2>
      <a:accent3>
        <a:srgbClr val="FFFFFF"/>
      </a:accent3>
      <a:accent4>
        <a:srgbClr val="000000"/>
      </a:accent4>
      <a:accent5>
        <a:srgbClr val="C0AAAA"/>
      </a:accent5>
      <a:accent6>
        <a:srgbClr val="67564D"/>
      </a:accent6>
      <a:hlink>
        <a:srgbClr val="800000"/>
      </a:hlink>
      <a:folHlink>
        <a:srgbClr val="D89243"/>
      </a:folHlink>
    </a:clrScheme>
    <a:fontScheme name="1_Grid">
      <a:majorFont>
        <a:latin typeface="Calibri"/>
        <a:ea typeface=""/>
        <a:cs typeface="Calibri"/>
      </a:majorFont>
      <a:minorFont>
        <a:latin typeface="Calibri"/>
        <a:ea typeface=""/>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Grid 1">
        <a:dk1>
          <a:srgbClr val="000000"/>
        </a:dk1>
        <a:lt1>
          <a:srgbClr val="FFFFFF"/>
        </a:lt1>
        <a:dk2>
          <a:srgbClr val="303030"/>
        </a:dk2>
        <a:lt2>
          <a:srgbClr val="DEDEE0"/>
        </a:lt2>
        <a:accent1>
          <a:srgbClr val="800000"/>
        </a:accent1>
        <a:accent2>
          <a:srgbClr val="726056"/>
        </a:accent2>
        <a:accent3>
          <a:srgbClr val="FFFFFF"/>
        </a:accent3>
        <a:accent4>
          <a:srgbClr val="000000"/>
        </a:accent4>
        <a:accent5>
          <a:srgbClr val="C0AAAA"/>
        </a:accent5>
        <a:accent6>
          <a:srgbClr val="67564D"/>
        </a:accent6>
        <a:hlink>
          <a:srgbClr val="800000"/>
        </a:hlink>
        <a:folHlink>
          <a:srgbClr val="D8924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6">
    <a:dk1>
      <a:sysClr val="windowText" lastClr="000000"/>
    </a:dk1>
    <a:lt1>
      <a:sysClr val="window" lastClr="FFFFFF"/>
    </a:lt1>
    <a:dk2>
      <a:srgbClr val="303030"/>
    </a:dk2>
    <a:lt2>
      <a:srgbClr val="DEDEE0"/>
    </a:lt2>
    <a:accent1>
      <a:srgbClr val="800000"/>
    </a:accent1>
    <a:accent2>
      <a:srgbClr val="726056"/>
    </a:accent2>
    <a:accent3>
      <a:srgbClr val="AC956E"/>
    </a:accent3>
    <a:accent4>
      <a:srgbClr val="808DA9"/>
    </a:accent4>
    <a:accent5>
      <a:srgbClr val="424E5B"/>
    </a:accent5>
    <a:accent6>
      <a:srgbClr val="730E00"/>
    </a:accent6>
    <a:hlink>
      <a:srgbClr val="800000"/>
    </a:hlink>
    <a:folHlink>
      <a:srgbClr val="D89243"/>
    </a:folHlink>
  </a:clrScheme>
</a:themeOverride>
</file>

<file path=docProps/app.xml><?xml version="1.0" encoding="utf-8"?>
<Properties xmlns="http://schemas.openxmlformats.org/officeDocument/2006/extended-properties" xmlns:vt="http://schemas.openxmlformats.org/officeDocument/2006/docPropsVTypes">
  <Template>Grid.thmx</Template>
  <TotalTime>50906</TotalTime>
  <Words>6108</Words>
  <Application>Microsoft Office PowerPoint</Application>
  <PresentationFormat>On-screen Show (4:3)</PresentationFormat>
  <Paragraphs>503</Paragraphs>
  <Slides>80</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80</vt:i4>
      </vt:variant>
    </vt:vector>
  </HeadingPairs>
  <TitlesOfParts>
    <vt:vector size="87" baseType="lpstr">
      <vt:lpstr>Arial</vt:lpstr>
      <vt:lpstr>Calibri</vt:lpstr>
      <vt:lpstr>Franklin Gothic Medium</vt:lpstr>
      <vt:lpstr>Wingdings</vt:lpstr>
      <vt:lpstr>Wingdings 2</vt:lpstr>
      <vt:lpstr>Grid</vt:lpstr>
      <vt:lpstr>1_Grid</vt:lpstr>
      <vt:lpstr>Making it Happen:  Taking Supported Decision-Making From Theory to Practice</vt:lpstr>
      <vt:lpstr>Article of Faith: Equal Rights </vt:lpstr>
      <vt:lpstr>Article of Faith</vt:lpstr>
      <vt:lpstr>Specifically </vt:lpstr>
      <vt:lpstr>Getting to Self-Determination:  Supported Decision-Making</vt:lpstr>
      <vt:lpstr>Supported Decision-Making Is A Lot of Words For </vt:lpstr>
      <vt:lpstr>SDM Helps 1</vt:lpstr>
      <vt:lpstr>SDM Helps 2</vt:lpstr>
      <vt:lpstr>That’s Why Supported Decision-Making Has Been Endorsed By</vt:lpstr>
      <vt:lpstr>Exploring Alternatives: Can the Person Make Life Decisions with Support?</vt:lpstr>
      <vt:lpstr>Exploring Supported Decision-Making: The PRACTICAL Method  by the American Bar Association</vt:lpstr>
      <vt:lpstr>The ABA’s PRACTICAL Method  Step 1: Presume</vt:lpstr>
      <vt:lpstr>The ABA’s PRACTICAL Method  Step 2: Reasons</vt:lpstr>
      <vt:lpstr>The ABA’s PRACTICAL Method  Step 3: Ask</vt:lpstr>
      <vt:lpstr>The ABA’s PRACTICAL Method  Step 4: Community</vt:lpstr>
      <vt:lpstr>The ABA’s PRACTICAL Method  Step 5: Team</vt:lpstr>
      <vt:lpstr>The ABA’s PRACTICAL Method  Step 5: Identify</vt:lpstr>
      <vt:lpstr>The ABA’s PRACTICAL Method  Step 6: Challenges</vt:lpstr>
      <vt:lpstr>The ABA’s PRACTICAL Method  Step 7: Appoint</vt:lpstr>
      <vt:lpstr>The ABA’s PRACTICAL Method  Step 8: Limit</vt:lpstr>
      <vt:lpstr>Making It Happen Steps in Supported Decision-Making</vt:lpstr>
      <vt:lpstr>Making it Happen Steps in Supported Decision-Making</vt:lpstr>
      <vt:lpstr>Making It Happen: Steps in Supported Decision-Making</vt:lpstr>
      <vt:lpstr>Making It Happen Steps in Supported Decision-Making</vt:lpstr>
      <vt:lpstr>Making It Happen: Steps in Supported Decision-Making</vt:lpstr>
      <vt:lpstr>Working with Evaluations</vt:lpstr>
      <vt:lpstr>Documenting Capacity Through Evaluations 1</vt:lpstr>
      <vt:lpstr>Documenting Capacity Evaluations 2</vt:lpstr>
      <vt:lpstr>Documenting Capacity Evaluations 3</vt:lpstr>
      <vt:lpstr>Practice Tip Capacity Evaluators </vt:lpstr>
      <vt:lpstr>Practice tip: Capacity Evaluations</vt:lpstr>
      <vt:lpstr>Practice Tip: Educating the Court</vt:lpstr>
      <vt:lpstr>Practice Tip: Educating the Court</vt:lpstr>
      <vt:lpstr>Practice Tip: Educating the Court</vt:lpstr>
      <vt:lpstr>Practice Tip: Educating the Court</vt:lpstr>
      <vt:lpstr>Practice Tip: Document, Document, Document</vt:lpstr>
      <vt:lpstr>SDM Opportunity: Special Education</vt:lpstr>
      <vt:lpstr>And Yet   The “Default Option” </vt:lpstr>
      <vt:lpstr>Start Early </vt:lpstr>
      <vt:lpstr>District of Columbia Public Schools</vt:lpstr>
      <vt:lpstr>Creating and Reaching Those Goals: The Student Led IEP </vt:lpstr>
      <vt:lpstr>Doesn’t That Sound Like</vt:lpstr>
      <vt:lpstr>SDM Opportunity: Vocational Rehabilitation</vt:lpstr>
      <vt:lpstr>What If…</vt:lpstr>
      <vt:lpstr>Well, Then…</vt:lpstr>
      <vt:lpstr>Eligibility For VR</vt:lpstr>
      <vt:lpstr>In Virginia</vt:lpstr>
      <vt:lpstr>VR Can provide A LOT</vt:lpstr>
      <vt:lpstr>“Informed Choice” in VR</vt:lpstr>
      <vt:lpstr>Doesn’t That Sound Like</vt:lpstr>
      <vt:lpstr>SDM Opportunity: Health Care</vt:lpstr>
      <vt:lpstr>Key Concept: “Informed Consent”</vt:lpstr>
      <vt:lpstr>As With EVERY Decision</vt:lpstr>
      <vt:lpstr>Therefore</vt:lpstr>
      <vt:lpstr>Doesn’t That Sound Like Supported Decision-Making?</vt:lpstr>
      <vt:lpstr>By Using SDM</vt:lpstr>
      <vt:lpstr>What About HIPAA?</vt:lpstr>
      <vt:lpstr>Really, What ABOUT HIPAA</vt:lpstr>
      <vt:lpstr>After All, SDM is about Sharing Information</vt:lpstr>
      <vt:lpstr>So, Give Permission To Share</vt:lpstr>
      <vt:lpstr>Another Way: Create An Authorization </vt:lpstr>
      <vt:lpstr>Sample Language: Medical Decision-Making Power of Attorney</vt:lpstr>
      <vt:lpstr>Medical Power of Attorney part 2</vt:lpstr>
      <vt:lpstr>SDM Opportunity: “Person Centered Planning”</vt:lpstr>
      <vt:lpstr>Person Centered Planning Focuses On</vt:lpstr>
      <vt:lpstr>Doesn’t That Sound Like…</vt:lpstr>
      <vt:lpstr>SDM Opportunity: Centers for Independent Living</vt:lpstr>
      <vt:lpstr>CIL Services and Supports</vt:lpstr>
      <vt:lpstr>CILs and SDM</vt:lpstr>
      <vt:lpstr>SDM Opportunity: Financial Power of Attorney</vt:lpstr>
      <vt:lpstr>Sample Language Financial Power of Attorney 2</vt:lpstr>
      <vt:lpstr>SDM Through Life:  “Growth Clause” </vt:lpstr>
      <vt:lpstr>SDM Through Life End of Life Planning</vt:lpstr>
      <vt:lpstr>The Elephant in the Room:  Safety</vt:lpstr>
      <vt:lpstr>Remember the Big Picture</vt:lpstr>
      <vt:lpstr>it will ONLY happen If we Remember</vt:lpstr>
      <vt:lpstr>Remember The Challenge</vt:lpstr>
      <vt:lpstr>Remember The Obstacles</vt:lpstr>
      <vt:lpstr>Change the Culture, Change the World</vt:lpstr>
      <vt:lpstr>Join the Conversation</vt:lpstr>
    </vt:vector>
  </TitlesOfParts>
  <Company>Stern Consulting,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employment outcomes for HVRP (and IVTP and HFV/VWF program) participants by leveraging WIA, one stop, VA, and other community resources</dc:title>
  <dc:subject>NVTAC teleseminar 0050411</dc:subject>
  <dc:creator>Lisa Stern</dc:creator>
  <cp:lastModifiedBy>Marker, Marjorie (DARS)</cp:lastModifiedBy>
  <cp:revision>667</cp:revision>
  <cp:lastPrinted>2015-05-15T20:24:05Z</cp:lastPrinted>
  <dcterms:created xsi:type="dcterms:W3CDTF">2011-03-16T17:54:51Z</dcterms:created>
  <dcterms:modified xsi:type="dcterms:W3CDTF">2023-05-15T18:54:41Z</dcterms:modified>
</cp:coreProperties>
</file>